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E00"/>
    <a:srgbClr val="F2EABD"/>
    <a:srgbClr val="000000"/>
    <a:srgbClr val="CCAE00"/>
    <a:srgbClr val="FFFFFF"/>
    <a:srgbClr val="000C28"/>
    <a:srgbClr val="5F5F5F"/>
    <a:srgbClr val="001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743" autoAdjust="0"/>
  </p:normalViewPr>
  <p:slideViewPr>
    <p:cSldViewPr>
      <p:cViewPr varScale="1">
        <p:scale>
          <a:sx n="112" d="100"/>
          <a:sy n="112" d="100"/>
        </p:scale>
        <p:origin x="1613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206F92-7BF5-4D0D-BA96-64BB8BC17BFE}" type="datetimeFigureOut">
              <a:rPr lang="pl-PL"/>
              <a:pPr>
                <a:defRPr/>
              </a:pPr>
              <a:t>03.12.2020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3D6A3B-36E7-485B-80F3-E25D9DBF55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13318" name="pole tekstowe 5"/>
          <p:cNvSpPr txBox="1">
            <a:spLocks noChangeArrowheads="1"/>
          </p:cNvSpPr>
          <p:nvPr/>
        </p:nvSpPr>
        <p:spPr bwMode="auto">
          <a:xfrm>
            <a:off x="1214438" y="642938"/>
            <a:ext cx="214312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6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CB6198-4485-4FFE-9D3E-5124FA48DF78}" type="datetimeFigureOut">
              <a:rPr lang="pl-PL"/>
              <a:pPr>
                <a:defRPr/>
              </a:pPr>
              <a:t>03.12.2020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9A2AB8-2BDA-4D6D-8B37-F49F5FB0DC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947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6DCDCF-7E64-43ED-854A-7DE5DDD09F05}" type="slidenum">
              <a:rPr lang="pl-PL" altLang="pl-PL" smtClean="0">
                <a:latin typeface="Calibri" panose="020F0502020204030204" pitchFamily="34" charset="0"/>
              </a:rPr>
              <a:pPr/>
              <a:t>16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5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 userDrawn="1"/>
        </p:nvSpPr>
        <p:spPr>
          <a:xfrm rot="10800000">
            <a:off x="4043363" y="0"/>
            <a:ext cx="1057275" cy="714375"/>
          </a:xfrm>
          <a:prstGeom prst="triangle">
            <a:avLst/>
          </a:prstGeom>
          <a:solidFill>
            <a:srgbClr val="C5A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Trójkąt równoramienny 4"/>
          <p:cNvSpPr/>
          <p:nvPr userDrawn="1"/>
        </p:nvSpPr>
        <p:spPr>
          <a:xfrm>
            <a:off x="4043363" y="6143625"/>
            <a:ext cx="1057275" cy="714375"/>
          </a:xfrm>
          <a:prstGeom prst="triangle">
            <a:avLst/>
          </a:prstGeom>
          <a:solidFill>
            <a:srgbClr val="C5A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968375"/>
            <a:ext cx="40354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857498"/>
            <a:ext cx="7772400" cy="1470025"/>
          </a:xfrm>
        </p:spPr>
        <p:txBody>
          <a:bodyPr/>
          <a:lstStyle>
            <a:lvl1pPr>
              <a:defRPr>
                <a:solidFill>
                  <a:srgbClr val="000C2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42862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3793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 userDrawn="1"/>
        </p:nvCxnSpPr>
        <p:spPr>
          <a:xfrm flipH="1">
            <a:off x="-28575" y="0"/>
            <a:ext cx="9172575" cy="2786063"/>
          </a:xfrm>
          <a:prstGeom prst="line">
            <a:avLst/>
          </a:prstGeom>
          <a:ln>
            <a:solidFill>
              <a:srgbClr val="C5A9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 userDrawn="1"/>
        </p:nvCxnSpPr>
        <p:spPr>
          <a:xfrm>
            <a:off x="0" y="3214688"/>
            <a:ext cx="9144000" cy="3633787"/>
          </a:xfrm>
          <a:prstGeom prst="line">
            <a:avLst/>
          </a:prstGeom>
          <a:ln>
            <a:solidFill>
              <a:srgbClr val="C5A9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ójkąt równoramienny 5"/>
          <p:cNvSpPr>
            <a:spLocks noChangeAspect="1"/>
          </p:cNvSpPr>
          <p:nvPr userDrawn="1"/>
        </p:nvSpPr>
        <p:spPr>
          <a:xfrm rot="16200000">
            <a:off x="8397875" y="2879726"/>
            <a:ext cx="935037" cy="773112"/>
          </a:xfrm>
          <a:prstGeom prst="triangle">
            <a:avLst/>
          </a:prstGeom>
          <a:solidFill>
            <a:srgbClr val="C5A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Trójkąt równoramienny 6"/>
          <p:cNvSpPr>
            <a:spLocks/>
          </p:cNvSpPr>
          <p:nvPr userDrawn="1"/>
        </p:nvSpPr>
        <p:spPr>
          <a:xfrm rot="5400000">
            <a:off x="-310357" y="2174082"/>
            <a:ext cx="2276475" cy="1728788"/>
          </a:xfrm>
          <a:prstGeom prst="triangle">
            <a:avLst/>
          </a:prstGeom>
          <a:solidFill>
            <a:srgbClr val="C5A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57555" y="1785928"/>
            <a:ext cx="5072098" cy="2786083"/>
          </a:xfrm>
        </p:spPr>
        <p:txBody>
          <a:bodyPr anchor="ctr"/>
          <a:lstStyle>
            <a:lvl1pPr algn="ctr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7184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Y:\01 webowy\uokik\16.03.2011\Naglowe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-25400"/>
            <a:ext cx="67865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16663"/>
            <a:ext cx="16684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/>
          <p:cNvCxnSpPr/>
          <p:nvPr userDrawn="1"/>
        </p:nvCxnSpPr>
        <p:spPr>
          <a:xfrm rot="16200000" flipH="1">
            <a:off x="1000125" y="71438"/>
            <a:ext cx="1000125" cy="571500"/>
          </a:xfrm>
          <a:prstGeom prst="line">
            <a:avLst/>
          </a:prstGeom>
          <a:ln>
            <a:solidFill>
              <a:srgbClr val="C5A9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3728" y="980728"/>
            <a:ext cx="6408713" cy="5184576"/>
          </a:xfrm>
        </p:spPr>
        <p:txBody>
          <a:bodyPr/>
          <a:lstStyle>
            <a:lvl1pPr marL="514350" indent="-514350">
              <a:buClr>
                <a:srgbClr val="C5A904"/>
              </a:buClr>
              <a:buFont typeface="+mj-lt"/>
              <a:buAutoNum type="arabicPeriod"/>
              <a:defRPr sz="2600">
                <a:solidFill>
                  <a:srgbClr val="000000"/>
                </a:solidFill>
              </a:defRPr>
            </a:lvl1pPr>
            <a:lvl2pPr marL="971550" indent="-514350">
              <a:buClr>
                <a:srgbClr val="C5A904"/>
              </a:buClr>
              <a:buFont typeface="+mj-lt"/>
              <a:buAutoNum type="alphaLcPeriod"/>
              <a:defRPr sz="2400">
                <a:solidFill>
                  <a:srgbClr val="5F5F5F"/>
                </a:solidFill>
              </a:defRPr>
            </a:lvl2pPr>
            <a:lvl3pPr marL="1143000" indent="-228600">
              <a:buClr>
                <a:srgbClr val="C5A904"/>
              </a:buClr>
              <a:buFont typeface="Trebuchet MS" pitchFamily="34" charset="0"/>
              <a:buChar char="&gt;"/>
              <a:defRPr>
                <a:solidFill>
                  <a:srgbClr val="5F5F5F"/>
                </a:solidFill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915" y="128118"/>
            <a:ext cx="5688493" cy="564578"/>
          </a:xfrm>
        </p:spPr>
        <p:txBody>
          <a:bodyPr>
            <a:noAutofit/>
          </a:bodyPr>
          <a:lstStyle>
            <a:lvl1pPr marL="0" indent="0" algn="l">
              <a:buNone/>
              <a:defRPr lang="pl-PL" sz="1800" b="0" i="0" u="none" strike="noStrike" baseline="0" smtClean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4"/>
          </p:nvPr>
        </p:nvSpPr>
        <p:spPr>
          <a:xfrm>
            <a:off x="2339753" y="6419678"/>
            <a:ext cx="6192688" cy="384954"/>
          </a:xfrm>
        </p:spPr>
        <p:txBody>
          <a:bodyPr>
            <a:noAutofit/>
          </a:bodyPr>
          <a:lstStyle>
            <a:lvl1pPr marL="0" indent="0" algn="l">
              <a:buNone/>
              <a:defRPr lang="pl-PL" sz="1300" b="0" i="0" u="none" strike="noStrike" baseline="0" smtClean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8190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z paskiem bocz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" t="1335" r="758" b="8739"/>
          <a:stretch>
            <a:fillRect/>
          </a:stretch>
        </p:blipFill>
        <p:spPr bwMode="auto">
          <a:xfrm>
            <a:off x="-84138" y="-19050"/>
            <a:ext cx="3381376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Y:\01 webowy\uokik\16.03.2011\Naglowe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-25400"/>
            <a:ext cx="67865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Łącznik prosty 6"/>
          <p:cNvCxnSpPr/>
          <p:nvPr userDrawn="1"/>
        </p:nvCxnSpPr>
        <p:spPr>
          <a:xfrm rot="16200000" flipH="1">
            <a:off x="1000125" y="71438"/>
            <a:ext cx="1000125" cy="571500"/>
          </a:xfrm>
          <a:prstGeom prst="line">
            <a:avLst/>
          </a:prstGeom>
          <a:ln>
            <a:solidFill>
              <a:srgbClr val="C5A9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ójkąt równoramienny 7"/>
          <p:cNvSpPr/>
          <p:nvPr userDrawn="1"/>
        </p:nvSpPr>
        <p:spPr>
          <a:xfrm rot="10800000">
            <a:off x="1143000" y="1938338"/>
            <a:ext cx="714375" cy="584200"/>
          </a:xfrm>
          <a:prstGeom prst="triangle">
            <a:avLst/>
          </a:prstGeom>
          <a:noFill/>
          <a:ln w="12700">
            <a:solidFill>
              <a:srgbClr val="CCAE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16663"/>
            <a:ext cx="16684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3707905" y="1124744"/>
            <a:ext cx="4824536" cy="5040560"/>
          </a:xfrm>
        </p:spPr>
        <p:txBody>
          <a:bodyPr/>
          <a:lstStyle>
            <a:lvl1pPr marL="514350" indent="-514350">
              <a:buClr>
                <a:srgbClr val="C5A904"/>
              </a:buClr>
              <a:buFont typeface="+mj-lt"/>
              <a:buAutoNum type="arabicPeriod"/>
              <a:defRPr sz="2600">
                <a:solidFill>
                  <a:srgbClr val="00142C"/>
                </a:solidFill>
              </a:defRPr>
            </a:lvl1pPr>
            <a:lvl2pPr marL="971550" indent="-514350">
              <a:buClr>
                <a:srgbClr val="C5A904"/>
              </a:buClr>
              <a:buFont typeface="+mj-lt"/>
              <a:buAutoNum type="alphaLcPeriod"/>
              <a:defRPr sz="2400">
                <a:solidFill>
                  <a:srgbClr val="5F5F5F"/>
                </a:solidFill>
              </a:defRPr>
            </a:lvl2pPr>
            <a:lvl3pPr marL="1143000" indent="-228600">
              <a:buClr>
                <a:srgbClr val="C5A904"/>
              </a:buClr>
              <a:buFont typeface="Trebuchet MS" pitchFamily="34" charset="0"/>
              <a:buChar char="&gt;"/>
              <a:defRPr>
                <a:solidFill>
                  <a:srgbClr val="5F5F5F"/>
                </a:solidFill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br>
              <a:rPr lang="pl-PL" dirty="0"/>
            </a:br>
            <a:endParaRPr lang="pl-PL" dirty="0"/>
          </a:p>
        </p:txBody>
      </p:sp>
      <p:sp>
        <p:nvSpPr>
          <p:cNvPr id="21" name="Symbol zastępczy tekstu 2"/>
          <p:cNvSpPr>
            <a:spLocks noGrp="1"/>
          </p:cNvSpPr>
          <p:nvPr>
            <p:ph type="body" idx="13"/>
          </p:nvPr>
        </p:nvSpPr>
        <p:spPr>
          <a:xfrm>
            <a:off x="2555915" y="128118"/>
            <a:ext cx="5688493" cy="564578"/>
          </a:xfrm>
        </p:spPr>
        <p:txBody>
          <a:bodyPr>
            <a:noAutofit/>
          </a:bodyPr>
          <a:lstStyle>
            <a:lvl1pPr marL="0" indent="0" algn="l">
              <a:buNone/>
              <a:defRPr lang="pl-PL" sz="1800" b="0" i="0" u="none" strike="noStrike" baseline="0" smtClean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idx="14"/>
          </p:nvPr>
        </p:nvSpPr>
        <p:spPr>
          <a:xfrm>
            <a:off x="2339753" y="6419678"/>
            <a:ext cx="6192688" cy="384954"/>
          </a:xfrm>
        </p:spPr>
        <p:txBody>
          <a:bodyPr>
            <a:noAutofit/>
          </a:bodyPr>
          <a:lstStyle>
            <a:lvl1pPr marL="0" indent="0" algn="l">
              <a:buNone/>
              <a:defRPr lang="pl-PL" sz="1300" b="0" i="0" u="none" strike="noStrike" baseline="0" smtClean="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610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równoramienny 4"/>
          <p:cNvSpPr/>
          <p:nvPr userDrawn="1"/>
        </p:nvSpPr>
        <p:spPr>
          <a:xfrm>
            <a:off x="4043363" y="6143625"/>
            <a:ext cx="1057275" cy="714375"/>
          </a:xfrm>
          <a:prstGeom prst="triangle">
            <a:avLst/>
          </a:prstGeom>
          <a:solidFill>
            <a:srgbClr val="C5A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2568575" y="5500688"/>
            <a:ext cx="400685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400">
                <a:solidFill>
                  <a:schemeClr val="bg1"/>
                </a:solidFill>
                <a:latin typeface="Trebuchet MS" panose="020B0603020202020204" pitchFamily="34" charset="0"/>
              </a:rPr>
              <a:t>www.uokik.gov.pl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2000" y="1714496"/>
            <a:ext cx="5040000" cy="1143000"/>
          </a:xfrm>
        </p:spPr>
        <p:txBody>
          <a:bodyPr/>
          <a:lstStyle>
            <a:lvl1pPr algn="ctr">
              <a:defRPr lang="pl-PL" sz="3000" b="0" i="0" u="none" strike="noStrike" baseline="0" smtClean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1"/>
          </p:nvPr>
        </p:nvSpPr>
        <p:spPr>
          <a:xfrm>
            <a:off x="2052000" y="3143248"/>
            <a:ext cx="5040000" cy="428628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2052000" y="3571876"/>
            <a:ext cx="5040000" cy="857256"/>
          </a:xfrm>
        </p:spPr>
        <p:txBody>
          <a:bodyPr>
            <a:normAutofit/>
          </a:bodyPr>
          <a:lstStyle>
            <a:lvl1pPr marL="0" indent="0" algn="ctr">
              <a:buNone/>
              <a:defRPr lang="pl-PL" sz="1300" b="0" i="0" u="none" strike="noStrike" baseline="0" smtClean="0"/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198476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C2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9CE45A-0AB7-45F0-B99C-0022D9CE52E7}" type="datetimeFigureOut">
              <a:rPr lang="pl-PL"/>
              <a:pPr>
                <a:defRPr/>
              </a:pPr>
              <a:t>03.12.2020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A8D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9D68F8BB-70D8-4D00-B981-086FA2D4DB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ctrTitle"/>
          </p:nvPr>
        </p:nvSpPr>
        <p:spPr>
          <a:xfrm>
            <a:off x="685800" y="2857500"/>
            <a:ext cx="7772400" cy="1470025"/>
          </a:xfrm>
        </p:spPr>
        <p:txBody>
          <a:bodyPr/>
          <a:lstStyle/>
          <a:p>
            <a:pPr eaLnBrk="1" hangingPunct="1"/>
            <a:r>
              <a:rPr lang="pl-PL" sz="5400" smtClean="0"/>
              <a:t>Dropshipping</a:t>
            </a:r>
            <a:endParaRPr lang="pl-PL" altLang="pl-PL" sz="5400" smtClean="0"/>
          </a:p>
        </p:txBody>
      </p:sp>
      <p:sp>
        <p:nvSpPr>
          <p:cNvPr id="9219" name="pole tekstowe 1"/>
          <p:cNvSpPr txBox="1">
            <a:spLocks noChangeArrowheads="1"/>
          </p:cNvSpPr>
          <p:nvPr/>
        </p:nvSpPr>
        <p:spPr bwMode="auto">
          <a:xfrm>
            <a:off x="468313" y="4221163"/>
            <a:ext cx="835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sz="2400">
                <a:latin typeface="Arial" panose="020B0604020202020204" pitchFamily="34" charset="0"/>
              </a:rPr>
              <a:t>Co warto wiedzieć o regulaminach sklepów internetowych?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824412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2000" smtClean="0"/>
              <a:t>W regulaminie poszukuj szczególnie informacji o tym, jaka jest rola podmiotu, który prowadzi e-sklep (a więc naszego przedsiębiorcy „A”). </a:t>
            </a:r>
          </a:p>
          <a:p>
            <a:pPr marL="0" indent="0">
              <a:buFont typeface="+mj-lt"/>
              <a:buNone/>
            </a:pPr>
            <a:r>
              <a:rPr lang="pl-PL" sz="2000" smtClean="0"/>
              <a:t>Może on funkcjonować jako:</a:t>
            </a:r>
          </a:p>
          <a:p>
            <a:pPr lvl="1">
              <a:buFont typeface="Trebuchet MS" panose="020B0603020202020204" pitchFamily="34" charset="0"/>
              <a:buAutoNum type="alphaLcPeriod"/>
            </a:pPr>
            <a:r>
              <a:rPr lang="pl-PL" sz="2000" smtClean="0"/>
              <a:t>SPRZEDAWCA – wówczas jego uprawnienia i obowiązki wobec konsumentów są określone na podstawie przepisów Kodeksu cywilnego i ustaw,</a:t>
            </a:r>
          </a:p>
          <a:p>
            <a:pPr lvl="1">
              <a:buFont typeface="Trebuchet MS" panose="020B0603020202020204" pitchFamily="34" charset="0"/>
              <a:buAutoNum type="alphaLcPeriod"/>
            </a:pPr>
            <a:r>
              <a:rPr lang="pl-PL" sz="2000" smtClean="0"/>
              <a:t>POŚREDNIK DZIAŁAJĄCY W IMIENIU I NA RZECZ KONSUMENTA – wówczas działa co prawda samodzielnie, ale wobec konsumentów działa tak, jakby był sprzedawcą (jeszcze to wyjaśnimy),</a:t>
            </a:r>
          </a:p>
          <a:p>
            <a:pPr lvl="1">
              <a:buFont typeface="Trebuchet MS" panose="020B0603020202020204" pitchFamily="34" charset="0"/>
              <a:buAutoNum type="alphaLcPeriod"/>
            </a:pPr>
            <a:r>
              <a:rPr lang="pl-PL" sz="2000" smtClean="0"/>
              <a:t>SAMODZIELNY POŚREDNIK – wówczas wszystkie jego prawa i obowiązki określa regulamin oraz zasady ogólne Kodeksu cywilnego.</a:t>
            </a:r>
          </a:p>
        </p:txBody>
      </p:sp>
      <p:sp>
        <p:nvSpPr>
          <p:cNvPr id="18435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mtClean="0"/>
              <a:t>Sprawdź, kto jest kim</a:t>
            </a:r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824412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1800" smtClean="0"/>
              <a:t>Sprawdzenie, kto jest kim (SPRZEDAWCĄ albo DOSTAWCĄ/POŚREDNIKIEM) jest o tyle ważne, że wskaże Ci, wobec kogo możesz domagać się zrealizowania swoich praw. Pamiętaj, że najważniejsze z nich to:</a:t>
            </a:r>
          </a:p>
          <a:p>
            <a:pPr lvl="1">
              <a:buFont typeface="Trebuchet MS" panose="020B0603020202020204" pitchFamily="34" charset="0"/>
              <a:buAutoNum type="alphaLcPeriod"/>
            </a:pPr>
            <a:r>
              <a:rPr lang="pl-PL" sz="1800" smtClean="0"/>
              <a:t>Prawo do </a:t>
            </a:r>
            <a:r>
              <a:rPr lang="pl-PL" sz="1800" b="1" smtClean="0"/>
              <a:t>odstąpienia</a:t>
            </a:r>
            <a:r>
              <a:rPr lang="pl-PL" sz="1800" smtClean="0"/>
              <a:t> od umowy zawartej w sklepie internetowym – na dokonanie zwrotu towaru masz 14 dni od dnia otrzymania zamówienia. Z prawa do odstąpienia możesz skorzystać także przed otrzymaniem towaru. </a:t>
            </a:r>
          </a:p>
          <a:p>
            <a:pPr lvl="1">
              <a:buFont typeface="Trebuchet MS" panose="020B0603020202020204" pitchFamily="34" charset="0"/>
              <a:buAutoNum type="alphaLcPeriod"/>
            </a:pPr>
            <a:r>
              <a:rPr lang="pl-PL" sz="1800" smtClean="0"/>
              <a:t>Jeśli skutecznie odstąpiłeś od umowy sprzedaży – masz prawo domagania się </a:t>
            </a:r>
            <a:r>
              <a:rPr lang="pl-PL" sz="1800" b="1" smtClean="0"/>
              <a:t>zwrotu</a:t>
            </a:r>
            <a:r>
              <a:rPr lang="pl-PL" sz="1800" smtClean="0"/>
              <a:t> pieniędzy, jakie wydałeś na zakup towaru – sprzedawca ma 14 dni, aby oddać Ci cenę, jaką zapłaciłeś.</a:t>
            </a:r>
          </a:p>
          <a:p>
            <a:pPr lvl="1">
              <a:buFont typeface="Trebuchet MS" panose="020B0603020202020204" pitchFamily="34" charset="0"/>
              <a:buAutoNum type="alphaLcPeriod"/>
            </a:pPr>
            <a:r>
              <a:rPr lang="pl-PL" sz="1800" smtClean="0"/>
              <a:t>Prawo do </a:t>
            </a:r>
            <a:r>
              <a:rPr lang="pl-PL" sz="1800" b="1" smtClean="0"/>
              <a:t>reklamacji</a:t>
            </a:r>
            <a:r>
              <a:rPr lang="pl-PL" sz="1800" smtClean="0"/>
              <a:t> w ramach rękojmi – masz na to dwa lata od otrzymania towaru.</a:t>
            </a:r>
          </a:p>
          <a:p>
            <a:pPr marL="0" indent="0">
              <a:buFont typeface="+mj-lt"/>
              <a:buNone/>
            </a:pPr>
            <a:r>
              <a:rPr lang="pl-PL" sz="1800" b="1" smtClean="0">
                <a:solidFill>
                  <a:srgbClr val="CBAE00"/>
                </a:solidFill>
              </a:rPr>
              <a:t>Uwaga! Wszystkie te uprawnienia zrealizujesz wyłącznie od SPRZEDAWCY – jeśli z regulaminu będzie wynikać, że jest nim podmiot z siedzibą w Azji przemyśl, czy związanie się z nim umową będzie dla Ciebie OPTYMALNE.</a:t>
            </a:r>
          </a:p>
        </p:txBody>
      </p:sp>
      <p:sp>
        <p:nvSpPr>
          <p:cNvPr id="19459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000" smtClean="0"/>
              <a:t>Sprawdź, kto jest kim – sprzedawca </a:t>
            </a:r>
            <a:br>
              <a:rPr lang="pl-PL" sz="2000" smtClean="0"/>
            </a:br>
            <a:r>
              <a:rPr lang="pl-PL" sz="2000" smtClean="0"/>
              <a:t>czy pośrednik?</a:t>
            </a:r>
            <a:endParaRPr lang="pl-PL" altLang="pl-PL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1"/>
          <p:cNvSpPr>
            <a:spLocks noGrp="1"/>
          </p:cNvSpPr>
          <p:nvPr>
            <p:ph idx="1"/>
          </p:nvPr>
        </p:nvSpPr>
        <p:spPr>
          <a:xfrm>
            <a:off x="387350" y="1360488"/>
            <a:ext cx="2736850" cy="48260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1400" i="1" smtClean="0"/>
              <a:t>Zobacz na przykład ten regulamin – w jego treści POŚREDNIK wyraźnie wskazuje procedurę odstąpienia od umowy – wyślesz je na adres POŚREDNIKA, ale… finalnym adresatem jest DOSTAWCA (w Chinach)</a:t>
            </a:r>
          </a:p>
          <a:p>
            <a:pPr marL="0" indent="0">
              <a:buFont typeface="+mj-lt"/>
              <a:buNone/>
            </a:pPr>
            <a:endParaRPr lang="pl-PL" sz="1400" smtClean="0"/>
          </a:p>
          <a:p>
            <a:pPr marL="0" indent="0">
              <a:buFont typeface="+mj-lt"/>
              <a:buNone/>
            </a:pPr>
            <a:r>
              <a:rPr lang="pl-PL" sz="1400" i="1" smtClean="0"/>
              <a:t>Co więcej… </a:t>
            </a:r>
          </a:p>
          <a:p>
            <a:pPr marL="0" indent="0">
              <a:buFont typeface="+mj-lt"/>
              <a:buNone/>
            </a:pPr>
            <a:r>
              <a:rPr lang="pl-PL" sz="1400" i="1" smtClean="0"/>
              <a:t>Uważaj na takie fragmenty regulaminu – oznacza to, że jeśli siedziba DOSTAWCY znajduje się poza UE – prawem właściwym będzie prawo tego właśnie kraju. Czy znasz prawo chińskie? Piszący te słowa też nie </a:t>
            </a:r>
            <a:r>
              <a:rPr lang="pl-PL" sz="1400" smtClean="0">
                <a:sym typeface="Wingdings" panose="05000000000000000000" pitchFamily="2" charset="2"/>
              </a:rPr>
              <a:t></a:t>
            </a:r>
            <a:endParaRPr lang="pl-PL" sz="1400" smtClean="0"/>
          </a:p>
        </p:txBody>
      </p:sp>
      <p:sp>
        <p:nvSpPr>
          <p:cNvPr id="2048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400" smtClean="0"/>
              <a:t>Sprawdź, kto jest kim – odstąpienie</a:t>
            </a:r>
            <a:endParaRPr lang="pl-PL" altLang="pl-PL" sz="2400" smtClean="0"/>
          </a:p>
        </p:txBody>
      </p:sp>
      <p:pic>
        <p:nvPicPr>
          <p:cNvPr id="2048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22389" r="23863" b="53929"/>
          <a:stretch>
            <a:fillRect/>
          </a:stretch>
        </p:blipFill>
        <p:spPr bwMode="auto">
          <a:xfrm>
            <a:off x="3276600" y="1341438"/>
            <a:ext cx="5688013" cy="197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60655" r="23863" b="23628"/>
          <a:stretch>
            <a:fillRect/>
          </a:stretch>
        </p:blipFill>
        <p:spPr bwMode="auto">
          <a:xfrm>
            <a:off x="3276600" y="4491038"/>
            <a:ext cx="5688013" cy="1312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616325" y="2511425"/>
            <a:ext cx="5080000" cy="798513"/>
          </a:xfrm>
          <a:prstGeom prst="rect">
            <a:avLst/>
          </a:prstGeom>
          <a:solidFill>
            <a:srgbClr val="CBAE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76650" y="4797425"/>
            <a:ext cx="5080000" cy="431800"/>
          </a:xfrm>
          <a:prstGeom prst="rect">
            <a:avLst/>
          </a:prstGeom>
          <a:solidFill>
            <a:srgbClr val="CBAE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Strzałka w lewo 7"/>
          <p:cNvSpPr/>
          <p:nvPr/>
        </p:nvSpPr>
        <p:spPr>
          <a:xfrm rot="10800000">
            <a:off x="2432050" y="2792413"/>
            <a:ext cx="1184275" cy="527050"/>
          </a:xfrm>
          <a:prstGeom prst="leftArrow">
            <a:avLst/>
          </a:prstGeom>
          <a:solidFill>
            <a:srgbClr val="CBAE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Strzałka w lewo 8"/>
          <p:cNvSpPr/>
          <p:nvPr/>
        </p:nvSpPr>
        <p:spPr>
          <a:xfrm rot="9808494">
            <a:off x="2782888" y="4965700"/>
            <a:ext cx="855662" cy="527050"/>
          </a:xfrm>
          <a:prstGeom prst="leftArrow">
            <a:avLst/>
          </a:prstGeom>
          <a:solidFill>
            <a:srgbClr val="CBAE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6804025" y="4581525"/>
            <a:ext cx="1952625" cy="215900"/>
          </a:xfrm>
          <a:prstGeom prst="rect">
            <a:avLst/>
          </a:prstGeom>
          <a:solidFill>
            <a:srgbClr val="CBAE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2735263" cy="48260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1400" i="1" smtClean="0"/>
              <a:t>Ten sam regulamin zawiera również unormowania na temat reklamacji, które musisz kierować do polskiego POŚREDNIKA, choć finalnie ich adresatem jest DOSTAWCA (podmiot w Chinach). </a:t>
            </a:r>
          </a:p>
          <a:p>
            <a:pPr marL="0" indent="0">
              <a:buFont typeface="+mj-lt"/>
              <a:buNone/>
            </a:pPr>
            <a:endParaRPr lang="pl-PL" sz="1400" i="1" smtClean="0"/>
          </a:p>
          <a:p>
            <a:pPr marL="0" indent="0">
              <a:buFont typeface="+mj-lt"/>
              <a:buNone/>
            </a:pPr>
            <a:r>
              <a:rPr lang="pl-PL" sz="1400" i="1" smtClean="0"/>
              <a:t>Ale… </a:t>
            </a:r>
          </a:p>
          <a:p>
            <a:pPr marL="0" indent="0">
              <a:buFont typeface="+mj-lt"/>
              <a:buNone/>
            </a:pPr>
            <a:r>
              <a:rPr lang="pl-PL" sz="1400" i="1" smtClean="0"/>
              <a:t>zauważ, że jeśli DOSTAWCA ma siedzibę w Chinach, to zastosowanie znajdą przepisy chińskie… </a:t>
            </a:r>
          </a:p>
          <a:p>
            <a:pPr marL="0" indent="0">
              <a:buFont typeface="+mj-lt"/>
              <a:buNone/>
            </a:pPr>
            <a:endParaRPr lang="pl-PL" sz="1400" smtClean="0"/>
          </a:p>
        </p:txBody>
      </p:sp>
      <p:sp>
        <p:nvSpPr>
          <p:cNvPr id="21507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400" smtClean="0"/>
              <a:t>Sprawdź, kto jest kim – reklamacje </a:t>
            </a:r>
            <a:endParaRPr lang="pl-PL" altLang="pl-PL" sz="2400" smtClean="0"/>
          </a:p>
        </p:txBody>
      </p:sp>
      <p:pic>
        <p:nvPicPr>
          <p:cNvPr id="21508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t="24648" r="25133" b="43965"/>
          <a:stretch>
            <a:fillRect/>
          </a:stretch>
        </p:blipFill>
        <p:spPr bwMode="auto">
          <a:xfrm>
            <a:off x="3152775" y="1360488"/>
            <a:ext cx="5616575" cy="271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6723063" y="3284538"/>
            <a:ext cx="1952625" cy="215900"/>
          </a:xfrm>
          <a:prstGeom prst="rect">
            <a:avLst/>
          </a:prstGeom>
          <a:solidFill>
            <a:srgbClr val="CBAE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3348038" y="3500438"/>
            <a:ext cx="5327650" cy="504825"/>
          </a:xfrm>
          <a:prstGeom prst="rect">
            <a:avLst/>
          </a:prstGeom>
          <a:solidFill>
            <a:srgbClr val="CBAE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Strzałka w prawo 1"/>
          <p:cNvSpPr/>
          <p:nvPr/>
        </p:nvSpPr>
        <p:spPr>
          <a:xfrm rot="20564769">
            <a:off x="2387600" y="3921125"/>
            <a:ext cx="1062038" cy="482600"/>
          </a:xfrm>
          <a:prstGeom prst="rightArrow">
            <a:avLst/>
          </a:prstGeom>
          <a:solidFill>
            <a:srgbClr val="C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2339975" y="4894263"/>
            <a:ext cx="6608763" cy="149383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punktu widzenia klienta e-sklepu OPTYMALNE JEST, aby wszelka korespondencja dotycząca uprawnień konsumenckich kierowana była do podmiotu, który mieści się w Polsce (lub na terenie UE) – to daje Ci większe bezpieczeństwo.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2303462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1800" smtClean="0"/>
              <a:t>W innym regulaminie wskazano z kolei dokładnie kto jest kim:</a:t>
            </a:r>
          </a:p>
          <a:p>
            <a:pPr marL="0" indent="0">
              <a:buFont typeface="+mj-lt"/>
              <a:buNone/>
            </a:pPr>
            <a:r>
              <a:rPr lang="pl-PL" sz="1800" smtClean="0"/>
              <a:t>SPRZEDAWCA – jest w Chinach,</a:t>
            </a:r>
            <a:br>
              <a:rPr lang="pl-PL" sz="1800" smtClean="0"/>
            </a:br>
            <a:r>
              <a:rPr lang="pl-PL" sz="1800" smtClean="0"/>
              <a:t>POŚREDNIK – w Polsce.</a:t>
            </a:r>
          </a:p>
          <a:p>
            <a:pPr marL="0" indent="0">
              <a:buFont typeface="+mj-lt"/>
              <a:buNone/>
            </a:pPr>
            <a:endParaRPr lang="pl-PL" sz="1800" smtClean="0"/>
          </a:p>
          <a:p>
            <a:pPr marL="0" indent="0">
              <a:buFont typeface="+mj-lt"/>
              <a:buNone/>
            </a:pPr>
            <a:r>
              <a:rPr lang="pl-PL" sz="1800" b="1" smtClean="0">
                <a:solidFill>
                  <a:schemeClr val="accent1"/>
                </a:solidFill>
              </a:rPr>
              <a:t>Z punktu widzenia klienta e-sklepu OPTYMALNE JEST, aby miejsce, gdzie konsument może dokonać przysługującego mu na mocy prawa zwrotu towaru było na terenie UE (a najlepiej – w Polsce).</a:t>
            </a:r>
          </a:p>
          <a:p>
            <a:pPr marL="0" indent="0">
              <a:buFont typeface="+mj-lt"/>
              <a:buNone/>
            </a:pPr>
            <a:endParaRPr lang="pl-PL" sz="1800" smtClean="0"/>
          </a:p>
        </p:txBody>
      </p:sp>
      <p:sp>
        <p:nvSpPr>
          <p:cNvPr id="22531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400" smtClean="0"/>
              <a:t>Sprawdź, kto jest kim – dokąd zwroty?</a:t>
            </a:r>
            <a:endParaRPr lang="pl-PL" altLang="pl-PL" sz="2400" smtClean="0"/>
          </a:p>
        </p:txBody>
      </p:sp>
      <p:pic>
        <p:nvPicPr>
          <p:cNvPr id="22532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t="27255" r="11893" b="49847"/>
          <a:stretch>
            <a:fillRect/>
          </a:stretch>
        </p:blipFill>
        <p:spPr bwMode="auto">
          <a:xfrm>
            <a:off x="657225" y="3897313"/>
            <a:ext cx="8162925" cy="185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547813" y="4724400"/>
            <a:ext cx="1079500" cy="1730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678238" y="4724400"/>
            <a:ext cx="1081087" cy="1730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49988" y="4705350"/>
            <a:ext cx="625475" cy="1920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329488" y="4714875"/>
            <a:ext cx="411162" cy="182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5764213" y="4710113"/>
            <a:ext cx="247650" cy="187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400" smtClean="0"/>
              <a:t>Sprawdź, kto jest kim – dokąd zwroty?</a:t>
            </a:r>
            <a:endParaRPr lang="pl-PL" altLang="pl-PL" sz="2400" smtClean="0"/>
          </a:p>
        </p:txBody>
      </p:sp>
      <p:grpSp>
        <p:nvGrpSpPr>
          <p:cNvPr id="23555" name="Grupa 9"/>
          <p:cNvGrpSpPr>
            <a:grpSpLocks/>
          </p:cNvGrpSpPr>
          <p:nvPr/>
        </p:nvGrpSpPr>
        <p:grpSpPr bwMode="auto">
          <a:xfrm>
            <a:off x="539750" y="2444750"/>
            <a:ext cx="8353425" cy="3698875"/>
            <a:chOff x="-1450295" y="3580971"/>
            <a:chExt cx="11348174" cy="5024774"/>
          </a:xfrm>
        </p:grpSpPr>
        <p:pic>
          <p:nvPicPr>
            <p:cNvPr id="23558" name="Obraz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" t="32903" r="4016" b="32399"/>
            <a:stretch>
              <a:fillRect/>
            </a:stretch>
          </p:blipFill>
          <p:spPr bwMode="auto">
            <a:xfrm>
              <a:off x="-1450295" y="5298874"/>
              <a:ext cx="11348174" cy="33068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ostokąt 11"/>
            <p:cNvSpPr/>
            <p:nvPr/>
          </p:nvSpPr>
          <p:spPr>
            <a:xfrm>
              <a:off x="4961359" y="3580971"/>
              <a:ext cx="424855" cy="21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421658" y="6142959"/>
              <a:ext cx="4899858" cy="219969"/>
            </a:xfrm>
            <a:prstGeom prst="rect">
              <a:avLst/>
            </a:prstGeom>
            <a:solidFill>
              <a:schemeClr val="accent4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" name="Prostokąt 1"/>
          <p:cNvSpPr/>
          <p:nvPr/>
        </p:nvSpPr>
        <p:spPr>
          <a:xfrm>
            <a:off x="5076825" y="2205038"/>
            <a:ext cx="71913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557" name="Symbol zastępczy zawartości 1"/>
          <p:cNvSpPr>
            <a:spLocks noGrp="1"/>
          </p:cNvSpPr>
          <p:nvPr>
            <p:ph idx="1"/>
          </p:nvPr>
        </p:nvSpPr>
        <p:spPr>
          <a:xfrm>
            <a:off x="565150" y="1293813"/>
            <a:ext cx="7921625" cy="2303462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2000" smtClean="0"/>
              <a:t>Zobacz inny regulamin i zwróć uwagę, że zwrot towaru dokonany do Polski nie zostanie przyjęty i musimy odesłać towar do „krajów Azji”. Polski POŚREDNIK powinien Cię natomiast poinformować, na jaki konkretnie adres powinieneś dokonać zwrotu towaru… Pamiętaj, że jeżeli zamówienie składało się z kilku przesyłek od różnych dostawców, możesz być zmuszony do odsyłania poszczególnych towarów na różne adresy.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400" smtClean="0"/>
              <a:t>Sprawdź, kto jest kim – dokąd zwroty?</a:t>
            </a:r>
            <a:endParaRPr lang="pl-PL" altLang="pl-PL" sz="2400" smtClean="0"/>
          </a:p>
        </p:txBody>
      </p:sp>
      <p:sp>
        <p:nvSpPr>
          <p:cNvPr id="2" name="Prostokąt 1"/>
          <p:cNvSpPr/>
          <p:nvPr/>
        </p:nvSpPr>
        <p:spPr>
          <a:xfrm>
            <a:off x="5076825" y="2205038"/>
            <a:ext cx="719138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580" name="Symbol zastępczy zawartości 1"/>
          <p:cNvSpPr>
            <a:spLocks noGrp="1"/>
          </p:cNvSpPr>
          <p:nvPr>
            <p:ph idx="1"/>
          </p:nvPr>
        </p:nvSpPr>
        <p:spPr>
          <a:xfrm>
            <a:off x="565150" y="1293813"/>
            <a:ext cx="7921625" cy="1198562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2000" smtClean="0"/>
              <a:t>…w niektórych regulaminach (jak w tym poniżej) dane adresowe do zwrotu są precyzyjnie podane – i jest to ułatwienie dla konsumentów, którzy zechcą zakupić towar w takim e-sklepie…</a:t>
            </a:r>
          </a:p>
          <a:p>
            <a:pPr marL="0" indent="0">
              <a:buFont typeface="+mj-lt"/>
              <a:buNone/>
            </a:pPr>
            <a:endParaRPr lang="pl-PL" sz="2000" smtClean="0"/>
          </a:p>
          <a:p>
            <a:pPr marL="0" indent="0">
              <a:buFont typeface="+mj-lt"/>
              <a:buNone/>
            </a:pPr>
            <a:endParaRPr lang="pl-PL" sz="2000" smtClean="0"/>
          </a:p>
          <a:p>
            <a:pPr marL="0" indent="0">
              <a:buFont typeface="+mj-lt"/>
              <a:buNone/>
            </a:pPr>
            <a:endParaRPr lang="pl-PL" sz="2000" smtClean="0"/>
          </a:p>
          <a:p>
            <a:pPr marL="0" indent="0">
              <a:buFont typeface="+mj-lt"/>
              <a:buNone/>
            </a:pPr>
            <a:endParaRPr lang="pl-PL" sz="2000" smtClean="0"/>
          </a:p>
          <a:p>
            <a:pPr marL="0" indent="0">
              <a:buFont typeface="+mj-lt"/>
              <a:buNone/>
            </a:pPr>
            <a:r>
              <a:rPr lang="pl-PL" sz="2000" smtClean="0"/>
              <a:t>…a dodatkowo, POŚREDNIK wyraźnie zaznacza, aby nie odsyłać towaru do niego:</a:t>
            </a:r>
          </a:p>
          <a:p>
            <a:pPr marL="0" indent="0">
              <a:buFont typeface="+mj-lt"/>
              <a:buNone/>
            </a:pPr>
            <a:endParaRPr lang="pl-PL" sz="2000" smtClean="0"/>
          </a:p>
        </p:txBody>
      </p:sp>
      <p:pic>
        <p:nvPicPr>
          <p:cNvPr id="24581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3" b="45686"/>
          <a:stretch>
            <a:fillRect/>
          </a:stretch>
        </p:blipFill>
        <p:spPr bwMode="auto">
          <a:xfrm>
            <a:off x="323850" y="2565400"/>
            <a:ext cx="8491538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6"/>
          <a:stretch>
            <a:fillRect/>
          </a:stretch>
        </p:blipFill>
        <p:spPr bwMode="auto">
          <a:xfrm>
            <a:off x="323850" y="4868863"/>
            <a:ext cx="8491538" cy="81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00113" y="2997200"/>
            <a:ext cx="503237" cy="144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971550" y="3133725"/>
            <a:ext cx="2160588" cy="150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27088" y="3241675"/>
            <a:ext cx="649287" cy="13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841375" y="3371850"/>
            <a:ext cx="647700" cy="114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2555875" y="5373688"/>
            <a:ext cx="1584325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4787900" y="5373688"/>
            <a:ext cx="504825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5480050" y="5367338"/>
            <a:ext cx="504825" cy="142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3276600" y="5503863"/>
            <a:ext cx="1250950" cy="157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2735263" cy="4826000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800" dirty="0"/>
              <a:t>W tym regulaminie dość klarownie wskazano, kto jest DOSTAWCĄ ,a kto jest SPRZEDAWCĄ. </a:t>
            </a:r>
          </a:p>
          <a:p>
            <a:pPr marL="0" indent="0">
              <a:buFont typeface="+mj-lt"/>
              <a:buNone/>
              <a:defRPr/>
            </a:pPr>
            <a:endParaRPr lang="pl-PL" sz="1800" dirty="0"/>
          </a:p>
          <a:p>
            <a:pPr marL="0" indent="0">
              <a:buFont typeface="+mj-lt"/>
              <a:buNone/>
              <a:defRPr/>
            </a:pPr>
            <a:r>
              <a:rPr lang="pl-PL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punktu widzenia konsumenta OPTYMALNIE jest, że sprzedawca jest w Polsce (w Lublinie), można go sprawdzić, skontaktować się z nim, odwiedzić, wnioskować o jego kontrolę… </a:t>
            </a:r>
          </a:p>
        </p:txBody>
      </p:sp>
      <p:sp>
        <p:nvSpPr>
          <p:cNvPr id="26627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Kiedy sklep jest sprzedawcą…</a:t>
            </a:r>
            <a:endParaRPr lang="pl-PL" altLang="pl-PL" sz="2800" smtClean="0"/>
          </a:p>
        </p:txBody>
      </p:sp>
      <p:pic>
        <p:nvPicPr>
          <p:cNvPr id="26628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2764" b="50436"/>
          <a:stretch>
            <a:fillRect/>
          </a:stretch>
        </p:blipFill>
        <p:spPr bwMode="auto">
          <a:xfrm>
            <a:off x="3040063" y="1125538"/>
            <a:ext cx="585311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6" r="32764" b="3712"/>
          <a:stretch>
            <a:fillRect/>
          </a:stretch>
        </p:blipFill>
        <p:spPr bwMode="auto">
          <a:xfrm>
            <a:off x="3040063" y="4205288"/>
            <a:ext cx="58531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prawo 1"/>
          <p:cNvSpPr/>
          <p:nvPr/>
        </p:nvSpPr>
        <p:spPr>
          <a:xfrm rot="20564769">
            <a:off x="5435600" y="2574925"/>
            <a:ext cx="1062038" cy="482600"/>
          </a:xfrm>
          <a:prstGeom prst="rightArrow">
            <a:avLst/>
          </a:prstGeom>
          <a:solidFill>
            <a:srgbClr val="C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20564769">
            <a:off x="5340350" y="4816475"/>
            <a:ext cx="1062038" cy="482600"/>
          </a:xfrm>
          <a:prstGeom prst="rightArrow">
            <a:avLst/>
          </a:prstGeom>
          <a:solidFill>
            <a:srgbClr val="C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524750" y="4797425"/>
            <a:ext cx="647700" cy="144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494463" y="4937125"/>
            <a:ext cx="2398712" cy="652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7951788" cy="4826000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Zobacz treść tego regulaminu. Właściciel e-sklepu wyraźnie wskazuje, że jest POŚREDNIKIEM, ale przejmuje na siebie niektóre obowiązki, jakie wobec konsumenta ma SPRZEDAWCA</a:t>
            </a:r>
            <a:r>
              <a:rPr lang="pl-PL" sz="1600" dirty="0" smtClean="0"/>
              <a:t>…</a:t>
            </a:r>
          </a:p>
          <a:p>
            <a:pPr marL="0" indent="0">
              <a:buFont typeface="+mj-lt"/>
              <a:buNone/>
              <a:defRPr/>
            </a:pPr>
            <a:endParaRPr lang="pl-PL" sz="1600" dirty="0"/>
          </a:p>
          <a:p>
            <a:pPr marL="0" indent="0">
              <a:buFont typeface="+mj-lt"/>
              <a:buNone/>
              <a:defRPr/>
            </a:pP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punktu widzenia konsumenta sytuacją OPTYMALNĄ jest, aby za wszystko odpowiadał polski POŚREDNIK (który potem rozlicza się z chińskim DOSTAWCĄ, ale o tym konsument już nie musi wiedzieć).</a:t>
            </a:r>
          </a:p>
          <a:p>
            <a:pPr marL="0" indent="0">
              <a:buFont typeface="+mj-lt"/>
              <a:buNone/>
              <a:defRPr/>
            </a:pPr>
            <a:endParaRPr lang="pl-PL" sz="1600" dirty="0"/>
          </a:p>
        </p:txBody>
      </p:sp>
      <p:sp>
        <p:nvSpPr>
          <p:cNvPr id="27651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000" smtClean="0"/>
              <a:t>Kiedy sklep jest pośrednikiem, ale przejmuje </a:t>
            </a:r>
            <a:br>
              <a:rPr lang="pl-PL" sz="2000" smtClean="0"/>
            </a:br>
            <a:r>
              <a:rPr lang="pl-PL" sz="2000" smtClean="0"/>
              <a:t>na siebie część obowiązków sprzedawcy…</a:t>
            </a:r>
            <a:endParaRPr lang="pl-PL" altLang="pl-PL" sz="2000" smtClean="0"/>
          </a:p>
        </p:txBody>
      </p:sp>
      <p:pic>
        <p:nvPicPr>
          <p:cNvPr id="27652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67714" r="14485" b="3333"/>
          <a:stretch>
            <a:fillRect/>
          </a:stretch>
        </p:blipFill>
        <p:spPr bwMode="auto">
          <a:xfrm>
            <a:off x="395288" y="3429000"/>
            <a:ext cx="8208962" cy="2468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2479675" cy="4826000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400" dirty="0"/>
              <a:t>Przyjrzyj się kolejnemu regulaminowi. Przedsiębiorca prowadzący e-sklep jest POŚREDNIKIEM, który zawiera umowę w imieniu i na rzecz klienta (także konsumenta).</a:t>
            </a:r>
          </a:p>
          <a:p>
            <a:pPr marL="0" indent="0">
              <a:buFont typeface="+mj-lt"/>
              <a:buNone/>
              <a:defRPr/>
            </a:pPr>
            <a:endParaRPr lang="pl-PL" sz="1400" dirty="0"/>
          </a:p>
          <a:p>
            <a:pPr marL="0" indent="0">
              <a:buFont typeface="+mj-lt"/>
              <a:buNone/>
              <a:defRPr/>
            </a:pPr>
            <a:r>
              <a:rPr lang="pl-PL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punktu widzenia konsumenta oznacza to, że upoważnia on POŚREDNIKA do zawarcia umowy sprzedaży ze SPRZEDAWCĄ (podmiotem z Chin) – zobacz, jakie są warunki tego pośrednictwa i sprawdź, czy nie dajesz za dużo uprawnień przedsiębiorcy.</a:t>
            </a:r>
          </a:p>
        </p:txBody>
      </p:sp>
      <p:sp>
        <p:nvSpPr>
          <p:cNvPr id="28675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000" smtClean="0"/>
              <a:t>Kiedy sklep jest pośrednikiem działającym w imieniu i na rzecz konsumenta…</a:t>
            </a:r>
            <a:endParaRPr lang="pl-PL" altLang="pl-PL" sz="2000" smtClean="0"/>
          </a:p>
        </p:txBody>
      </p:sp>
      <p:pic>
        <p:nvPicPr>
          <p:cNvPr id="28676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13518" r="15099" b="35948"/>
          <a:stretch>
            <a:fillRect/>
          </a:stretch>
        </p:blipFill>
        <p:spPr bwMode="auto">
          <a:xfrm>
            <a:off x="2771775" y="1628775"/>
            <a:ext cx="6078538" cy="346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824412"/>
          </a:xfrm>
        </p:spPr>
        <p:txBody>
          <a:bodyPr/>
          <a:lstStyle/>
          <a:p>
            <a:pPr>
              <a:defRPr/>
            </a:pPr>
            <a:r>
              <a:rPr lang="pl-PL" sz="1700" dirty="0"/>
              <a:t>Prezentacja zawiera fragmenty regulaminów sklepów internetowych, jakie każdy z nas, konsumentów, może znaleźć w </a:t>
            </a:r>
            <a:r>
              <a:rPr lang="pl-PL" sz="1700" dirty="0" err="1"/>
              <a:t>internecie</a:t>
            </a:r>
            <a:r>
              <a:rPr lang="pl-PL" sz="1700" dirty="0"/>
              <a:t>.</a:t>
            </a:r>
          </a:p>
          <a:p>
            <a:pPr>
              <a:defRPr/>
            </a:pPr>
            <a:r>
              <a:rPr lang="pl-PL" sz="1700" dirty="0"/>
              <a:t>Przejrzeliśmy je tak, aby znaleźć fragmenty najważniejsze dla bezpieczeństwa internetowych zakupów.</a:t>
            </a:r>
          </a:p>
          <a:p>
            <a:pPr>
              <a:defRPr/>
            </a:pPr>
            <a:r>
              <a:rPr lang="pl-PL" sz="1700" dirty="0"/>
              <a:t>Za najważniejsze uznajemy te, które dotyczą zakresu odpowiedzialności poszczególnych stron umowy – ma to bowiem znaczenie od kogo konsument może domagać się realizacji swoich praw.</a:t>
            </a:r>
          </a:p>
          <a:p>
            <a:pPr>
              <a:defRPr/>
            </a:pPr>
            <a:r>
              <a:rPr lang="pl-PL" sz="1700" dirty="0"/>
              <a:t>Naszym zamierzeniem jest pokazanie dobrych praktyk, jakie już istnieją w handlu elektronicznym w formule </a:t>
            </a:r>
            <a:r>
              <a:rPr lang="pl-PL" sz="1700" dirty="0" err="1"/>
              <a:t>dropshippingu</a:t>
            </a:r>
            <a:r>
              <a:rPr lang="pl-PL" sz="1700" dirty="0"/>
              <a:t> i wskazanie, które z nich są OPTYMALNE dla konsumentów.</a:t>
            </a:r>
          </a:p>
          <a:p>
            <a:pPr>
              <a:defRPr/>
            </a:pPr>
            <a:r>
              <a:rPr lang="pl-PL" sz="1700" dirty="0"/>
              <a:t>Konsument ma zawsze rację, więc jeśli wybierze te sklepy, które stosują nie-OPTYMALNE (naszym zdaniem) regulaminy – ma do tego prawo, ale wówczas niech ma świadomość </a:t>
            </a:r>
            <a:r>
              <a:rPr lang="pl-PL" sz="1700" dirty="0" err="1"/>
              <a:t>ryzyk</a:t>
            </a:r>
            <a:r>
              <a:rPr lang="pl-PL" sz="1700" dirty="0"/>
              <a:t>, jakie się z tym wiążą</a:t>
            </a:r>
          </a:p>
          <a:p>
            <a:pPr marL="0" indent="0">
              <a:buFont typeface="+mj-lt"/>
              <a:buNone/>
              <a:defRPr/>
            </a:pPr>
            <a:r>
              <a:rPr lang="pl-PL" sz="1700" dirty="0"/>
              <a:t>			</a:t>
            </a:r>
          </a:p>
          <a:p>
            <a:pPr marL="0" indent="0">
              <a:buFont typeface="+mj-lt"/>
              <a:buNone/>
              <a:defRPr/>
            </a:pPr>
            <a:r>
              <a:rPr lang="pl-PL" sz="1700" dirty="0"/>
              <a:t>			Przyjemnej lektury i bezpiecznych zakupów!</a:t>
            </a:r>
          </a:p>
        </p:txBody>
      </p:sp>
      <p:sp>
        <p:nvSpPr>
          <p:cNvPr id="1024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mtClean="0"/>
              <a:t>Uwagi wstępne</a:t>
            </a:r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2479675" cy="4826000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To najczęściej spotykane przypadki </a:t>
            </a:r>
            <a:r>
              <a:rPr lang="pl-PL" sz="1600" dirty="0" err="1"/>
              <a:t>dropshippingu</a:t>
            </a:r>
            <a:r>
              <a:rPr lang="pl-PL" sz="1600" dirty="0"/>
              <a:t>. </a:t>
            </a:r>
          </a:p>
          <a:p>
            <a:pPr marL="0" indent="0">
              <a:buFont typeface="+mj-lt"/>
              <a:buNone/>
              <a:defRPr/>
            </a:pPr>
            <a:r>
              <a:rPr lang="pl-PL" sz="1600" dirty="0"/>
              <a:t>W tym regulaminie przedsiębiorca prowadzący </a:t>
            </a:r>
            <a:br>
              <a:rPr lang="pl-PL" sz="1600" dirty="0"/>
            </a:br>
            <a:r>
              <a:rPr lang="pl-PL" sz="1600" dirty="0"/>
              <a:t>e-sklep wyraźnie zaznacza swoją rolę w transakcji – jest jedynie POŚREDNIKIEM. </a:t>
            </a:r>
          </a:p>
          <a:p>
            <a:pPr marL="0" indent="0">
              <a:buFont typeface="+mj-lt"/>
              <a:buNone/>
              <a:defRPr/>
            </a:pPr>
            <a: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punktu widzenia konsumenta NIE JEST TO OPTYMALNE. Zwrot towaru albo reklamację będziemy musieli bowiem wysyłać do Chin.</a:t>
            </a:r>
          </a:p>
        </p:txBody>
      </p:sp>
      <p:sp>
        <p:nvSpPr>
          <p:cNvPr id="29699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400" smtClean="0"/>
              <a:t>Kiedy sklep jest jedynie pośrednikiem…</a:t>
            </a:r>
            <a:endParaRPr lang="pl-PL" altLang="pl-PL" sz="2400" smtClean="0"/>
          </a:p>
        </p:txBody>
      </p:sp>
      <p:pic>
        <p:nvPicPr>
          <p:cNvPr id="2970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5" b="25339"/>
          <a:stretch>
            <a:fillRect/>
          </a:stretch>
        </p:blipFill>
        <p:spPr bwMode="auto">
          <a:xfrm>
            <a:off x="3132138" y="1196975"/>
            <a:ext cx="5400675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995738" y="1557338"/>
            <a:ext cx="1512887" cy="21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240088" y="4581525"/>
            <a:ext cx="1908175" cy="431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21050596">
            <a:off x="2144713" y="5440363"/>
            <a:ext cx="1062037" cy="482600"/>
          </a:xfrm>
          <a:prstGeom prst="rightArrow">
            <a:avLst/>
          </a:prstGeom>
          <a:solidFill>
            <a:srgbClr val="C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7" t="30295" b="4488"/>
          <a:stretch>
            <a:fillRect/>
          </a:stretch>
        </p:blipFill>
        <p:spPr bwMode="auto">
          <a:xfrm>
            <a:off x="2771775" y="1628775"/>
            <a:ext cx="588645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2479675" cy="4826000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Dalej w treści tego samego regulaminu wskazano, że POŚREDNIK: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zawiera umowę z chińskim SPRZEDAWCĄ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imieniu i na rzecz </a:t>
            </a:r>
            <a:r>
              <a:rPr lang="pl-PL" sz="1600" dirty="0" smtClean="0"/>
              <a:t>konsumenta,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 smtClean="0"/>
              <a:t>świadczy </a:t>
            </a:r>
            <a:r>
              <a:rPr lang="pl-PL" sz="1600" dirty="0"/>
              <a:t>pomoc w procedurach reklamacyjnych itp. </a:t>
            </a:r>
          </a:p>
          <a:p>
            <a:pPr marL="0" indent="0">
              <a:buFont typeface="+mj-lt"/>
              <a:buNone/>
              <a:defRPr/>
            </a:pPr>
            <a:r>
              <a:rPr lang="pl-PL" sz="1600" dirty="0"/>
              <a:t>Dostawa towaru nastąpi z Chin, gdzie znajduje </a:t>
            </a:r>
            <a:br>
              <a:rPr lang="pl-PL" sz="1600" dirty="0"/>
            </a:br>
            <a:r>
              <a:rPr lang="pl-PL" sz="1600" dirty="0"/>
              <a:t>się SPRZEDAWCA.</a:t>
            </a:r>
          </a:p>
        </p:txBody>
      </p:sp>
      <p:sp>
        <p:nvSpPr>
          <p:cNvPr id="30724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400" smtClean="0"/>
              <a:t>Kiedy sklep jest jedynie pośrednikiem…</a:t>
            </a:r>
            <a:endParaRPr lang="pl-PL" altLang="pl-PL" sz="2400" smtClean="0"/>
          </a:p>
        </p:txBody>
      </p:sp>
      <p:sp>
        <p:nvSpPr>
          <p:cNvPr id="10" name="Strzałka w prawo 9"/>
          <p:cNvSpPr/>
          <p:nvPr/>
        </p:nvSpPr>
        <p:spPr>
          <a:xfrm rot="21050596">
            <a:off x="2005013" y="2052638"/>
            <a:ext cx="838200" cy="381000"/>
          </a:xfrm>
          <a:prstGeom prst="rightArrow">
            <a:avLst/>
          </a:prstGeom>
          <a:solidFill>
            <a:srgbClr val="C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 rot="17451231">
            <a:off x="2179637" y="2962276"/>
            <a:ext cx="1266825" cy="381000"/>
          </a:xfrm>
          <a:prstGeom prst="rightArrow">
            <a:avLst/>
          </a:prstGeom>
          <a:solidFill>
            <a:srgbClr val="C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953512">
            <a:off x="1992313" y="5102225"/>
            <a:ext cx="839787" cy="381000"/>
          </a:xfrm>
          <a:prstGeom prst="rightArrow">
            <a:avLst/>
          </a:prstGeom>
          <a:solidFill>
            <a:srgbClr val="C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b="43213"/>
          <a:stretch>
            <a:fillRect/>
          </a:stretch>
        </p:blipFill>
        <p:spPr bwMode="auto">
          <a:xfrm>
            <a:off x="2413000" y="1477963"/>
            <a:ext cx="6383338" cy="3779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2479675" cy="4826000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endParaRPr lang="pl-PL" sz="1600" dirty="0"/>
          </a:p>
          <a:p>
            <a:pPr marL="0" indent="0">
              <a:buFont typeface="+mj-lt"/>
              <a:buNone/>
              <a:defRPr/>
            </a:pPr>
            <a:r>
              <a:rPr lang="pl-PL" sz="1600" dirty="0"/>
              <a:t>Reklamacje oraz reklamowany towar kierujemy jednak do Chin…</a:t>
            </a:r>
          </a:p>
          <a:p>
            <a:pPr marL="0" indent="0">
              <a:buFont typeface="+mj-lt"/>
              <a:buNone/>
              <a:defRPr/>
            </a:pPr>
            <a:endParaRPr lang="pl-PL" sz="1600" dirty="0"/>
          </a:p>
          <a:p>
            <a:pPr marL="0" indent="0">
              <a:buFont typeface="+mj-lt"/>
              <a:buNone/>
              <a:defRPr/>
            </a:pPr>
            <a: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Zastanówmy się, czy będzie to dla nas bezpieczne…</a:t>
            </a:r>
          </a:p>
        </p:txBody>
      </p:sp>
      <p:sp>
        <p:nvSpPr>
          <p:cNvPr id="31748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400" smtClean="0"/>
              <a:t>Kiedy sklep jest jedynie pośrednikiem…</a:t>
            </a:r>
            <a:endParaRPr lang="pl-PL" altLang="pl-PL" sz="2400" smtClean="0"/>
          </a:p>
        </p:txBody>
      </p:sp>
      <p:sp>
        <p:nvSpPr>
          <p:cNvPr id="12" name="Strzałka w prawo 11"/>
          <p:cNvSpPr/>
          <p:nvPr/>
        </p:nvSpPr>
        <p:spPr>
          <a:xfrm rot="953512">
            <a:off x="1681163" y="3876675"/>
            <a:ext cx="838200" cy="381000"/>
          </a:xfrm>
          <a:prstGeom prst="rightArrow">
            <a:avLst/>
          </a:prstGeom>
          <a:solidFill>
            <a:srgbClr val="C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t="18805" r="20433" b="48788"/>
          <a:stretch>
            <a:fillRect/>
          </a:stretch>
        </p:blipFill>
        <p:spPr bwMode="auto">
          <a:xfrm>
            <a:off x="2771775" y="1360488"/>
            <a:ext cx="6111875" cy="2789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2335213" cy="48260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1600" smtClean="0"/>
              <a:t>Oto kolejny przykład regulaminu.</a:t>
            </a:r>
          </a:p>
          <a:p>
            <a:pPr marL="0" indent="0">
              <a:buFont typeface="+mj-lt"/>
              <a:buNone/>
            </a:pPr>
            <a:r>
              <a:rPr lang="pl-PL" sz="1600" smtClean="0"/>
              <a:t>POŚREDNIK wprost wskazuje w nim, że konsument nie może niczego żądać od właściciela e-sklepu, bo stroną umowy jest DOSTAWCA (z siedzibą na Dalekim Wschodzie).</a:t>
            </a:r>
          </a:p>
          <a:p>
            <a:pPr marL="0" indent="0">
              <a:buFont typeface="+mj-lt"/>
              <a:buNone/>
            </a:pPr>
            <a:r>
              <a:rPr lang="pl-PL" sz="1600" smtClean="0"/>
              <a:t>POŚREDNIK udziela jedynie niezbędnej pomocy w miarę [swoich] możliwości [podkreślenia Autorów]</a:t>
            </a:r>
          </a:p>
        </p:txBody>
      </p:sp>
      <p:sp>
        <p:nvSpPr>
          <p:cNvPr id="32772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400" smtClean="0"/>
              <a:t>Kiedy sklep jest jedynie pośrednikiem…</a:t>
            </a:r>
            <a:endParaRPr lang="pl-PL" altLang="pl-PL" sz="2400" smtClean="0"/>
          </a:p>
        </p:txBody>
      </p:sp>
      <p:sp>
        <p:nvSpPr>
          <p:cNvPr id="12" name="Strzałka w prawo 11"/>
          <p:cNvSpPr/>
          <p:nvPr/>
        </p:nvSpPr>
        <p:spPr>
          <a:xfrm rot="20341821">
            <a:off x="2209800" y="1968500"/>
            <a:ext cx="838200" cy="381000"/>
          </a:xfrm>
          <a:prstGeom prst="rightArrow">
            <a:avLst/>
          </a:prstGeom>
          <a:solidFill>
            <a:srgbClr val="C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630488" y="4818063"/>
            <a:ext cx="6118225" cy="149066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 punktu widzenia konsumenta nie są to optymalne rozwiązania, ponieważ POŚREDNIK może powiedzieć, że nie ma możliwości skontaktowania konsumenta z DOSTAWCĄ i nic konsumentowi nie pomoże, bo nie bierze odpowiedzialności za wynik. W takiej sytuacji, niestety, zostaniemy z problemem sami.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r="2"/>
          <a:stretch>
            <a:fillRect/>
          </a:stretch>
        </p:blipFill>
        <p:spPr bwMode="auto">
          <a:xfrm>
            <a:off x="3779838" y="1485900"/>
            <a:ext cx="50038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3632200" cy="4826000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…przedsiębiorca prowadzący go powinien poinformować konsumentów o możliwościach dochodzeniach swoich praw. </a:t>
            </a:r>
          </a:p>
          <a:p>
            <a:pPr marL="0" indent="0">
              <a:buFont typeface="+mj-lt"/>
              <a:buNone/>
              <a:defRPr/>
            </a:pPr>
            <a:r>
              <a:rPr lang="pl-P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 tym regulaminie rozwiązano to dobrze, w tym:</a:t>
            </a:r>
          </a:p>
          <a:p>
            <a:pPr>
              <a:buFontTx/>
              <a:buChar char="-"/>
              <a:defRPr/>
            </a:pPr>
            <a:r>
              <a:rPr lang="pl-PL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wskazano prawo właściwe (polskie),</a:t>
            </a:r>
          </a:p>
          <a:p>
            <a:pPr>
              <a:buFontTx/>
              <a:buChar char="-"/>
              <a:defRPr/>
            </a:pPr>
            <a:r>
              <a:rPr lang="pl-PL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ujęto odesłanie na stronę o polubownych metodach rozwiązywania sporów konsumenckich,</a:t>
            </a:r>
          </a:p>
          <a:p>
            <a:pPr>
              <a:buFontTx/>
              <a:buChar char="-"/>
              <a:defRPr/>
            </a:pPr>
            <a:r>
              <a:rPr lang="pl-PL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wskazano adres wojewódzkiego inspektoratu Inspekcji Handlowej właściwego ze względu na siedzibę e-sklepu,</a:t>
            </a:r>
          </a:p>
          <a:p>
            <a:pPr>
              <a:buFontTx/>
              <a:buChar char="-"/>
              <a:defRPr/>
            </a:pPr>
            <a:r>
              <a:rPr lang="pl-PL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wspomniano o platformie ODR.</a:t>
            </a:r>
          </a:p>
        </p:txBody>
      </p:sp>
      <p:sp>
        <p:nvSpPr>
          <p:cNvPr id="33796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Niezależnie, jak działa e-sklep…</a:t>
            </a:r>
            <a:endParaRPr lang="pl-PL" altLang="pl-P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6071" b="20219"/>
          <a:stretch>
            <a:fillRect/>
          </a:stretch>
        </p:blipFill>
        <p:spPr bwMode="auto">
          <a:xfrm>
            <a:off x="3348038" y="1100138"/>
            <a:ext cx="53276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3343275" cy="4826000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…jego właściciel powinien przekazać informację o procedurze zwrotu towaru. </a:t>
            </a:r>
            <a:endParaRPr lang="pl-PL" sz="1600" dirty="0" smtClean="0"/>
          </a:p>
          <a:p>
            <a:pPr marL="0" indent="0">
              <a:buFont typeface="+mj-lt"/>
              <a:buNone/>
              <a:defRPr/>
            </a:pPr>
            <a:r>
              <a:rPr lang="pl-PL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OPTYMALNIE </a:t>
            </a:r>
            <a:r>
              <a:rPr lang="pl-PL" sz="1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jest, jeśli podany zostanie adres w Polsce, na jaki powinieneś dokonać zwrotu.</a:t>
            </a:r>
          </a:p>
        </p:txBody>
      </p:sp>
      <p:sp>
        <p:nvSpPr>
          <p:cNvPr id="34820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Niezależnie, jak działa e-sklep…</a:t>
            </a:r>
            <a:endParaRPr lang="pl-PL" altLang="pl-PL" sz="2800" smtClean="0"/>
          </a:p>
        </p:txBody>
      </p:sp>
      <p:sp>
        <p:nvSpPr>
          <p:cNvPr id="11" name="Strzałka w prawo 10"/>
          <p:cNvSpPr/>
          <p:nvPr/>
        </p:nvSpPr>
        <p:spPr>
          <a:xfrm rot="2803310">
            <a:off x="954881" y="4167982"/>
            <a:ext cx="3681413" cy="381000"/>
          </a:xfrm>
          <a:prstGeom prst="rightArrow">
            <a:avLst/>
          </a:prstGeom>
          <a:solidFill>
            <a:srgbClr val="CB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6659563" y="5661025"/>
            <a:ext cx="1190625" cy="142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292100" y="1360488"/>
            <a:ext cx="7951788" cy="4826000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W przeciwieństwie do poprzedniego przykładu – zdarzają się jednak regulaminy, w treści których wskazuje się, aby nie odsyłać towaru na polski adres, bo przesyłka z naszym zwrotem nie zostanie odebrana. </a:t>
            </a:r>
          </a:p>
          <a:p>
            <a:pPr marL="0" indent="0">
              <a:buFont typeface="+mj-lt"/>
              <a:buNone/>
              <a:defRPr/>
            </a:pPr>
            <a: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Zastanówmy się dwa razy, zanim zawrzemy umowę z takim podmiotem, szczególnie jeśli istnieją przedsiębiorcy pozwalający nam na dokonanie zwrotu towaru na adres w Polsce, co powinno zredukować ryzyko zakupów.</a:t>
            </a:r>
          </a:p>
        </p:txBody>
      </p:sp>
      <p:sp>
        <p:nvSpPr>
          <p:cNvPr id="3584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Niezależnie, jak działa e-sklep…</a:t>
            </a:r>
            <a:endParaRPr lang="pl-PL" altLang="pl-PL" sz="280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2683" t="25921" r="7304" b="56932"/>
          <a:stretch/>
        </p:blipFill>
        <p:spPr>
          <a:xfrm>
            <a:off x="395288" y="3860800"/>
            <a:ext cx="8064500" cy="1204913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6" name="Prostokąt 5"/>
          <p:cNvSpPr/>
          <p:nvPr/>
        </p:nvSpPr>
        <p:spPr>
          <a:xfrm>
            <a:off x="7092950" y="4464050"/>
            <a:ext cx="792163" cy="174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908175" y="4437063"/>
            <a:ext cx="1655763" cy="201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395288" y="4464050"/>
            <a:ext cx="8064500" cy="26035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8244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smtClean="0"/>
              <a:t>Znajdź regulamin sklepu internetowego.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smtClean="0"/>
              <a:t>Dokładnie sprawdź zakres odpowiedzialności poszczególnych przedsiębiorców, jacy są zaangażowani w dostarczenie Ci produktu.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smtClean="0"/>
              <a:t>Dowiedz się, kto Ci sprzedaje towar = kto jest stroną umowy sprzedaży.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smtClean="0"/>
              <a:t>Pamiętaj, że swoje uprawnienia konsumenckie realizujesz w stosunku do SPRZEDAWCY, więc warto, aby miał siedzibę w Polsce, bo wówczas: kierujesz do niego korespondencję, odsyłasz towar, wysyłasz reklamacje, a relacje między Tobą a nim reguluje prawo polskie, nadto instytucje chroniące konsumentów (rzecznicy konsumentów, Inspekcja Handlowa) mogą pomóc w przypadku powstania sporu… Jeśli podmiot, z którym zawierasz umowę sprzedaży jest np. w Chinach – cena może być niższa, ale ryzyko – większe.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smtClean="0"/>
              <a:t>Kupuj bezpiecznie.</a:t>
            </a:r>
          </a:p>
        </p:txBody>
      </p:sp>
      <p:sp>
        <p:nvSpPr>
          <p:cNvPr id="36867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mtClean="0"/>
              <a:t>Podsumowując…</a:t>
            </a:r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824412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2000" smtClean="0"/>
              <a:t>Na kolejnych slajdach zobaczysz fragment regulaminu pewnego sklepu internetowego. </a:t>
            </a:r>
          </a:p>
          <a:p>
            <a:pPr marL="0" indent="0">
              <a:buFont typeface="+mj-lt"/>
              <a:buNone/>
            </a:pPr>
            <a:endParaRPr lang="pl-PL" sz="2000" smtClean="0"/>
          </a:p>
          <a:p>
            <a:pPr marL="0" indent="0">
              <a:buFont typeface="+mj-lt"/>
              <a:buNone/>
            </a:pPr>
            <a:r>
              <a:rPr lang="pl-PL" sz="2000" smtClean="0"/>
              <a:t>Pojawiają się tu trzy osoby: Klient, Dostawca oraz Prowadzący ofertę/Użytkownik. </a:t>
            </a:r>
          </a:p>
          <a:p>
            <a:pPr marL="0" indent="0">
              <a:buFont typeface="+mj-lt"/>
              <a:buNone/>
            </a:pPr>
            <a:r>
              <a:rPr lang="pl-PL" sz="2000" smtClean="0"/>
              <a:t>Zwróć uwagę na zakres odpowiedzialności tych osób oraz Twoich uprawnień jako Klienta.</a:t>
            </a:r>
          </a:p>
          <a:p>
            <a:pPr marL="0" indent="0">
              <a:buFont typeface="+mj-lt"/>
              <a:buNone/>
            </a:pPr>
            <a:r>
              <a:rPr lang="pl-PL" sz="2000" smtClean="0"/>
              <a:t>Przygotuj kartkę papieru i długopis, zadamy Ci pięć łatwych pytań, tylko jedna z trzech podanych odpowiedzi jest poprawna.</a:t>
            </a:r>
          </a:p>
          <a:p>
            <a:pPr marL="0" indent="0">
              <a:buFont typeface="+mj-lt"/>
              <a:buNone/>
            </a:pPr>
            <a:endParaRPr lang="pl-PL" sz="2000" smtClean="0"/>
          </a:p>
          <a:p>
            <a:pPr marL="0" indent="0">
              <a:buFont typeface="+mj-lt"/>
              <a:buNone/>
            </a:pPr>
            <a:r>
              <a:rPr lang="pl-PL" sz="2000" smtClean="0"/>
              <a:t>Powodzenia!</a:t>
            </a:r>
          </a:p>
        </p:txBody>
      </p:sp>
      <p:sp>
        <p:nvSpPr>
          <p:cNvPr id="37891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mtClean="0"/>
              <a:t>TEST</a:t>
            </a:r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827088" y="4868863"/>
            <a:ext cx="7416800" cy="1317625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1. Czy ten regulamin umożliwia zawarcie umowy przez konsumenta?</a:t>
            </a:r>
          </a:p>
          <a:p>
            <a:pPr>
              <a:buFont typeface="+mj-lt"/>
              <a:buAutoNum type="alphaLcParenR"/>
              <a:defRPr/>
            </a:pPr>
            <a:r>
              <a:rPr lang="pl-PL" sz="1600" dirty="0"/>
              <a:t>Tak.</a:t>
            </a:r>
          </a:p>
          <a:p>
            <a:pPr>
              <a:buFont typeface="+mj-lt"/>
              <a:buAutoNum type="alphaLcParenR"/>
              <a:defRPr/>
            </a:pPr>
            <a:r>
              <a:rPr lang="pl-PL" sz="1600" dirty="0"/>
              <a:t>Tak, ale tylko wówczas kiedy konsument posiada numer NIP.</a:t>
            </a:r>
          </a:p>
          <a:p>
            <a:pPr>
              <a:buFont typeface="+mj-lt"/>
              <a:buAutoNum type="alphaLcParenR"/>
              <a:defRPr/>
            </a:pPr>
            <a:r>
              <a:rPr lang="pl-PL" sz="1600" dirty="0"/>
              <a:t>Nie, jest to regulamin w relacji pomiędzy przedsiębiorcami.</a:t>
            </a:r>
          </a:p>
        </p:txBody>
      </p:sp>
      <p:sp>
        <p:nvSpPr>
          <p:cNvPr id="38915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TEST</a:t>
            </a:r>
            <a:endParaRPr lang="pl-PL" altLang="pl-PL" sz="280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t="14064" b="22299"/>
          <a:stretch/>
        </p:blipFill>
        <p:spPr>
          <a:xfrm>
            <a:off x="827088" y="1023938"/>
            <a:ext cx="7702550" cy="3844925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824412"/>
          </a:xfrm>
        </p:spPr>
        <p:txBody>
          <a:bodyPr/>
          <a:lstStyle/>
          <a:p>
            <a:pPr>
              <a:buFont typeface="Trebuchet MS" panose="020B0603020202020204" pitchFamily="34" charset="0"/>
              <a:buAutoNum type="arabicPeriod"/>
            </a:pPr>
            <a:r>
              <a:rPr lang="pl-PL" sz="1800" smtClean="0"/>
              <a:t>W skrócie – to sposób sprzedaży, w którym funkcjonuje </a:t>
            </a:r>
            <a:r>
              <a:rPr lang="pl-PL" sz="1800" b="1" smtClean="0"/>
              <a:t>konsument</a:t>
            </a:r>
            <a:r>
              <a:rPr lang="pl-PL" sz="1800" smtClean="0"/>
              <a:t> oraz dwaj przedsiębiorcy: </a:t>
            </a:r>
            <a:r>
              <a:rPr lang="pl-PL" sz="1800" b="1" smtClean="0"/>
              <a:t>przedsiębiorca „A</a:t>
            </a:r>
            <a:r>
              <a:rPr lang="pl-PL" sz="1800" smtClean="0"/>
              <a:t>” i </a:t>
            </a:r>
            <a:r>
              <a:rPr lang="pl-PL" sz="1800" b="1" smtClean="0"/>
              <a:t>przedsiębiorca „B”</a:t>
            </a:r>
            <a:r>
              <a:rPr lang="pl-PL" sz="1800" smtClean="0"/>
              <a:t>. 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pl-PL" sz="1800" b="1" smtClean="0"/>
              <a:t>Przedsiębiorca „A”</a:t>
            </a:r>
            <a:r>
              <a:rPr lang="pl-PL" sz="1800" smtClean="0"/>
              <a:t> może być SPRZEDAWCĄ albo POŚREDNIKIEM – w zależności od tego, jak się określa – ma adekwatne do tego prawa lub obowiązki wobec </a:t>
            </a:r>
            <a:r>
              <a:rPr lang="pl-PL" sz="1800" b="1" smtClean="0"/>
              <a:t>konsumenta</a:t>
            </a:r>
            <a:r>
              <a:rPr lang="pl-PL" sz="1800" smtClean="0"/>
              <a:t>.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pl-PL" sz="1800" b="1" smtClean="0"/>
              <a:t>Przedsiębiorca „B” </a:t>
            </a:r>
            <a:r>
              <a:rPr lang="pl-PL" sz="1800" smtClean="0"/>
              <a:t>może być SPRZEDAWCĄ albo jedynie DOSTAWCĄ – a więc także ma odpowiednie obowiązki wobec </a:t>
            </a:r>
            <a:r>
              <a:rPr lang="pl-PL" sz="1800" b="1" smtClean="0"/>
              <a:t>konsumenta</a:t>
            </a:r>
            <a:r>
              <a:rPr lang="pl-PL" sz="1800" smtClean="0"/>
              <a:t>.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pl-PL" sz="1800" smtClean="0"/>
              <a:t>Najczęściej w tym modelu sprzedaży </a:t>
            </a:r>
            <a:r>
              <a:rPr lang="pl-PL" sz="1800" b="1" smtClean="0"/>
              <a:t>Przedsiębiorca „A”</a:t>
            </a:r>
            <a:r>
              <a:rPr lang="pl-PL" sz="1800" smtClean="0"/>
              <a:t> to sklep internetowy, który</a:t>
            </a:r>
            <a:r>
              <a:rPr lang="pl-PL" sz="1800" b="1" smtClean="0"/>
              <a:t> znajduje się w Polsce</a:t>
            </a:r>
            <a:r>
              <a:rPr lang="pl-PL" sz="1800" smtClean="0"/>
              <a:t>, a </a:t>
            </a:r>
            <a:r>
              <a:rPr lang="pl-PL" sz="1800" b="1" smtClean="0"/>
              <a:t>Przedsiębiorca „B” </a:t>
            </a:r>
            <a:r>
              <a:rPr lang="pl-PL" sz="1800" smtClean="0"/>
              <a:t>ma siedzibę</a:t>
            </a:r>
            <a:r>
              <a:rPr lang="pl-PL" sz="1800" b="1" smtClean="0"/>
              <a:t> na Dalekim Wschodzie</a:t>
            </a:r>
            <a:r>
              <a:rPr lang="pl-PL" sz="1800" smtClean="0"/>
              <a:t>, więc powinniśmy dokładnie się przyjrzeć, z kim zawieramy umowę.</a:t>
            </a:r>
          </a:p>
        </p:txBody>
      </p:sp>
      <p:sp>
        <p:nvSpPr>
          <p:cNvPr id="11267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mtClean="0"/>
              <a:t>Czym jest dropshipping?</a:t>
            </a:r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827088" y="4868863"/>
            <a:ext cx="7416800" cy="1317625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2. Kto jest stronami umowy sprzedaży?</a:t>
            </a:r>
          </a:p>
          <a:p>
            <a:pPr>
              <a:buFont typeface="+mj-lt"/>
              <a:buAutoNum type="alphaLcParenR"/>
              <a:defRPr/>
            </a:pPr>
            <a:r>
              <a:rPr lang="pl-PL" sz="1600" dirty="0"/>
              <a:t>Prowadzący ofertę/Użytkownik oraz Klient.</a:t>
            </a:r>
          </a:p>
          <a:p>
            <a:pPr>
              <a:buFont typeface="+mj-lt"/>
              <a:buAutoNum type="alphaLcParenR"/>
              <a:defRPr/>
            </a:pPr>
            <a:r>
              <a:rPr lang="pl-PL" sz="1600" dirty="0"/>
              <a:t>Prowadzący ofertę/Użytkownik oraz Dostawca.</a:t>
            </a:r>
          </a:p>
          <a:p>
            <a:pPr>
              <a:buFont typeface="+mj-lt"/>
              <a:buAutoNum type="alphaLcParenR"/>
              <a:defRPr/>
            </a:pPr>
            <a:r>
              <a:rPr lang="pl-PL" sz="1600" dirty="0"/>
              <a:t>Klient oraz Dostawca.</a:t>
            </a:r>
          </a:p>
        </p:txBody>
      </p:sp>
      <p:sp>
        <p:nvSpPr>
          <p:cNvPr id="39939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TEST</a:t>
            </a:r>
            <a:endParaRPr lang="pl-PL" altLang="pl-PL" sz="280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t="14064" b="22299"/>
          <a:stretch/>
        </p:blipFill>
        <p:spPr>
          <a:xfrm>
            <a:off x="827088" y="1023938"/>
            <a:ext cx="7702550" cy="3844925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827088" y="4868863"/>
            <a:ext cx="7416800" cy="1317625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3. Kto ponosi odpowiedzialność za dostawę towaru?</a:t>
            </a:r>
          </a:p>
          <a:p>
            <a:pPr>
              <a:buFont typeface="+mj-lt"/>
              <a:buAutoNum type="alphaLcParenR"/>
              <a:defRPr/>
            </a:pPr>
            <a:r>
              <a:rPr lang="pl-PL" sz="1600" dirty="0"/>
              <a:t>Wyłącznie Prowadzący ofertę/Użytkownik.</a:t>
            </a:r>
          </a:p>
          <a:p>
            <a:pPr>
              <a:buFont typeface="+mj-lt"/>
              <a:buAutoNum type="alphaLcParenR"/>
              <a:defRPr/>
            </a:pPr>
            <a:r>
              <a:rPr lang="pl-PL" sz="1600" dirty="0"/>
              <a:t>Wyłącznie Dostawca.</a:t>
            </a:r>
          </a:p>
          <a:p>
            <a:pPr>
              <a:buFont typeface="Arial" panose="020B0604020202020204" pitchFamily="34" charset="0"/>
              <a:buAutoNum type="alphaLcParenR"/>
              <a:defRPr/>
            </a:pPr>
            <a:r>
              <a:rPr lang="pl-PL" sz="1600" dirty="0"/>
              <a:t>Wspólnie Prowadzący ofertę/Użytkownik oraz Dostawca.</a:t>
            </a:r>
          </a:p>
        </p:txBody>
      </p:sp>
      <p:sp>
        <p:nvSpPr>
          <p:cNvPr id="4096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TEST</a:t>
            </a:r>
            <a:endParaRPr lang="pl-PL" altLang="pl-PL" sz="280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t="14064" b="22299"/>
          <a:stretch/>
        </p:blipFill>
        <p:spPr>
          <a:xfrm>
            <a:off x="827088" y="1023938"/>
            <a:ext cx="7702550" cy="3844925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827088" y="4868863"/>
            <a:ext cx="7416800" cy="1317625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4. Kiedy umowa sprzedaży nie dojdzie do skutku?</a:t>
            </a:r>
          </a:p>
          <a:p>
            <a:pPr>
              <a:buFont typeface="+mj-lt"/>
              <a:buAutoNum type="alphaLcParenR"/>
              <a:defRPr/>
            </a:pPr>
            <a:r>
              <a:rPr lang="pl-PL" sz="1600" dirty="0"/>
              <a:t>Zawsze, kiedy Klient poda nieprawidłowe dane w zamówieniu.</a:t>
            </a:r>
          </a:p>
          <a:p>
            <a:pPr>
              <a:buFont typeface="+mj-lt"/>
              <a:buAutoNum type="alphaLcParenR"/>
              <a:defRPr/>
            </a:pPr>
            <a:r>
              <a:rPr lang="pl-PL" sz="1600" dirty="0"/>
              <a:t>Zawsze dojdzie do skutku.</a:t>
            </a:r>
          </a:p>
          <a:p>
            <a:pPr>
              <a:buFont typeface="Arial" panose="020B0604020202020204" pitchFamily="34" charset="0"/>
              <a:buAutoNum type="alphaLcParenR"/>
              <a:defRPr/>
            </a:pPr>
            <a:r>
              <a:rPr lang="pl-PL" sz="1600" dirty="0"/>
              <a:t>Kiedy wybrany przez Klienta towar nie będzie dostępny w magazynie Dostawcy.</a:t>
            </a:r>
          </a:p>
        </p:txBody>
      </p:sp>
      <p:sp>
        <p:nvSpPr>
          <p:cNvPr id="41987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TEST</a:t>
            </a:r>
            <a:endParaRPr lang="pl-PL" altLang="pl-PL" sz="280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t="14064" b="22299"/>
          <a:stretch/>
        </p:blipFill>
        <p:spPr>
          <a:xfrm>
            <a:off x="827088" y="1023938"/>
            <a:ext cx="7702550" cy="3844925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827088" y="4868863"/>
            <a:ext cx="7416800" cy="1317625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400" dirty="0"/>
              <a:t>5. Jakie roszczenia może zgłosić konsument wobec Prowadzącego ofertę/Użytkownika?</a:t>
            </a:r>
          </a:p>
          <a:p>
            <a:pPr>
              <a:buFont typeface="+mj-lt"/>
              <a:buAutoNum type="alphaLcParenR"/>
              <a:defRPr/>
            </a:pPr>
            <a:r>
              <a:rPr lang="pl-PL" sz="1400" dirty="0"/>
              <a:t>Żadne z wyjątkiem związanych z przekazaniem zamówienia i ceny do sprzedawcy.</a:t>
            </a:r>
          </a:p>
          <a:p>
            <a:pPr>
              <a:buFont typeface="+mj-lt"/>
              <a:buAutoNum type="alphaLcParenR"/>
              <a:defRPr/>
            </a:pPr>
            <a:r>
              <a:rPr lang="pl-PL" sz="1400" dirty="0"/>
              <a:t>Tylko te, które wynikają z niezrealizowania umowy sprzedaży.</a:t>
            </a:r>
          </a:p>
          <a:p>
            <a:pPr>
              <a:buFont typeface="Arial" panose="020B0604020202020204" pitchFamily="34" charset="0"/>
              <a:buAutoNum type="alphaLcParenR"/>
              <a:defRPr/>
            </a:pPr>
            <a:r>
              <a:rPr lang="pl-PL" sz="1400" dirty="0"/>
              <a:t>Wszystkie, jakie wynikają z prawa konsumenckiego.</a:t>
            </a:r>
          </a:p>
        </p:txBody>
      </p:sp>
      <p:sp>
        <p:nvSpPr>
          <p:cNvPr id="43011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TEST</a:t>
            </a:r>
            <a:endParaRPr lang="pl-PL" altLang="pl-PL" sz="280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/>
          <a:srcRect t="14064" b="22299"/>
          <a:stretch/>
        </p:blipFill>
        <p:spPr>
          <a:xfrm>
            <a:off x="827088" y="1023938"/>
            <a:ext cx="7702550" cy="3844925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827088" y="1196975"/>
            <a:ext cx="7416800" cy="4989513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200" dirty="0" smtClean="0"/>
              <a:t>1</a:t>
            </a:r>
            <a:r>
              <a:rPr lang="pl-PL" sz="1200" dirty="0"/>
              <a:t>. Czy ten regulamin umożliwia zawarcie umowy przez konsumenta?</a:t>
            </a:r>
          </a:p>
          <a:p>
            <a:pPr>
              <a:buFont typeface="+mj-lt"/>
              <a:buAutoNum type="alphaLcParenR"/>
              <a:defRPr/>
            </a:pPr>
            <a:r>
              <a:rPr lang="pl-PL" sz="1200" b="1" dirty="0"/>
              <a:t>Tak – zobacz na pkt 2 fragmentu regulaminu.</a:t>
            </a:r>
          </a:p>
          <a:p>
            <a:pPr>
              <a:buFont typeface="+mj-lt"/>
              <a:buAutoNum type="alphaLcParenR"/>
              <a:defRPr/>
            </a:pPr>
            <a:r>
              <a:rPr lang="pl-PL" sz="1200" dirty="0"/>
              <a:t>Tak, ale tylko wówczas kiedy konsument posiada numer NIP.</a:t>
            </a:r>
          </a:p>
          <a:p>
            <a:pPr>
              <a:buFont typeface="+mj-lt"/>
              <a:buAutoNum type="alphaLcParenR"/>
              <a:defRPr/>
            </a:pPr>
            <a:r>
              <a:rPr lang="pl-PL" sz="1200" dirty="0"/>
              <a:t>Nie, jest to regulamin w relacji pomiędzy przedsiębiorcami.</a:t>
            </a:r>
          </a:p>
          <a:p>
            <a:pPr marL="0" indent="0">
              <a:buFont typeface="+mj-lt"/>
              <a:buNone/>
              <a:defRPr/>
            </a:pPr>
            <a:r>
              <a:rPr lang="pl-PL" sz="1200" dirty="0"/>
              <a:t>2. Kto jest stronami umowy sprzedaży?</a:t>
            </a:r>
          </a:p>
          <a:p>
            <a:pPr>
              <a:buFont typeface="+mj-lt"/>
              <a:buAutoNum type="alphaLcParenR"/>
              <a:defRPr/>
            </a:pPr>
            <a:r>
              <a:rPr lang="pl-PL" sz="1200" dirty="0"/>
              <a:t>Prowadzący ofertę/Użytkownik oraz Klient.</a:t>
            </a:r>
          </a:p>
          <a:p>
            <a:pPr>
              <a:buFont typeface="+mj-lt"/>
              <a:buAutoNum type="alphaLcParenR"/>
              <a:defRPr/>
            </a:pPr>
            <a:r>
              <a:rPr lang="pl-PL" sz="1200" dirty="0"/>
              <a:t>Prowadzący ofertę/Użytkownik oraz Dostawca.</a:t>
            </a:r>
          </a:p>
          <a:p>
            <a:pPr>
              <a:buFont typeface="+mj-lt"/>
              <a:buAutoNum type="alphaLcParenR"/>
              <a:defRPr/>
            </a:pPr>
            <a:r>
              <a:rPr lang="pl-PL" sz="1200" b="1" dirty="0"/>
              <a:t>Klient oraz Dostawca – zobacz pkt 3 oraz 9 regulaminu.</a:t>
            </a:r>
          </a:p>
          <a:p>
            <a:pPr marL="0" indent="0">
              <a:buFont typeface="+mj-lt"/>
              <a:buNone/>
              <a:defRPr/>
            </a:pPr>
            <a:r>
              <a:rPr lang="pl-PL" sz="1200" dirty="0"/>
              <a:t>3. Kto ponosi odpowiedzialność za dostawę towaru?</a:t>
            </a:r>
          </a:p>
          <a:p>
            <a:pPr>
              <a:buFont typeface="+mj-lt"/>
              <a:buAutoNum type="alphaLcParenR"/>
              <a:defRPr/>
            </a:pPr>
            <a:r>
              <a:rPr lang="pl-PL" sz="1200" dirty="0"/>
              <a:t>Prowadzący ofertę/Użytkownik.</a:t>
            </a:r>
          </a:p>
          <a:p>
            <a:pPr>
              <a:buFont typeface="+mj-lt"/>
              <a:buAutoNum type="alphaLcParenR"/>
              <a:defRPr/>
            </a:pPr>
            <a:r>
              <a:rPr lang="pl-PL" sz="1200" b="1" dirty="0"/>
              <a:t>Wyłącznie dostawca – zobacz pkt 4 regulaminu.</a:t>
            </a:r>
          </a:p>
          <a:p>
            <a:pPr>
              <a:buFont typeface="Arial" panose="020B0604020202020204" pitchFamily="34" charset="0"/>
              <a:buAutoNum type="alphaLcParenR"/>
              <a:defRPr/>
            </a:pPr>
            <a:r>
              <a:rPr lang="pl-PL" sz="1200" dirty="0"/>
              <a:t>Prowadzący ofertę/Użytkownik oraz Dostawca.</a:t>
            </a:r>
          </a:p>
          <a:p>
            <a:pPr marL="0" indent="0">
              <a:buFont typeface="+mj-lt"/>
              <a:buNone/>
              <a:defRPr/>
            </a:pPr>
            <a:r>
              <a:rPr lang="pl-PL" sz="1200" dirty="0"/>
              <a:t>4. Kiedy umowa nie dojdzie do skutku?</a:t>
            </a:r>
          </a:p>
          <a:p>
            <a:pPr>
              <a:buFont typeface="+mj-lt"/>
              <a:buAutoNum type="alphaLcParenR"/>
              <a:defRPr/>
            </a:pPr>
            <a:r>
              <a:rPr lang="pl-PL" sz="1200" dirty="0"/>
              <a:t>Zawsze kiedy Klient poda nieprawidłowe dane w zamówieniu.</a:t>
            </a:r>
          </a:p>
          <a:p>
            <a:pPr>
              <a:buFont typeface="+mj-lt"/>
              <a:buAutoNum type="alphaLcParenR"/>
              <a:defRPr/>
            </a:pPr>
            <a:r>
              <a:rPr lang="pl-PL" sz="1200" dirty="0"/>
              <a:t>Zawsze dojdzie do skutku.</a:t>
            </a:r>
          </a:p>
          <a:p>
            <a:pPr>
              <a:buFont typeface="Arial" panose="020B0604020202020204" pitchFamily="34" charset="0"/>
              <a:buAutoNum type="alphaLcParenR"/>
              <a:defRPr/>
            </a:pPr>
            <a:r>
              <a:rPr lang="pl-PL" sz="1200" b="1" dirty="0"/>
              <a:t>Kiedy wybrany przez Klienta towar nie będzie dostępny w magazynie Dostawcy – zobacz pkt 6 regulaminu.</a:t>
            </a:r>
          </a:p>
          <a:p>
            <a:pPr marL="0" indent="0">
              <a:buFont typeface="+mj-lt"/>
              <a:buNone/>
              <a:defRPr/>
            </a:pPr>
            <a:r>
              <a:rPr lang="pl-PL" sz="1200" dirty="0"/>
              <a:t>5. Jakie roszczenia może zgłosić konsument wobec Prowadzącego ofertę/Użytkownika?</a:t>
            </a:r>
          </a:p>
          <a:p>
            <a:pPr>
              <a:buFont typeface="Arial" panose="020B0604020202020204" pitchFamily="34" charset="0"/>
              <a:buAutoNum type="alphaLcParenR"/>
              <a:defRPr/>
            </a:pPr>
            <a:r>
              <a:rPr lang="pl-PL" sz="1200" b="1" dirty="0"/>
              <a:t>Żadne z wyjątkiem związanych z przekazaniem zamówienia i ceny do sprzedawcy – zobacz pkt 9 i 10 regulaminu (celowo w pytaniu umieściliśmy słowo „konsument” zamiast „Klient” </a:t>
            </a:r>
            <a:r>
              <a:rPr lang="pl-PL" sz="1200" b="1" dirty="0">
                <a:sym typeface="Wingdings" panose="05000000000000000000" pitchFamily="2" charset="2"/>
              </a:rPr>
              <a:t>). </a:t>
            </a:r>
            <a:endParaRPr lang="pl-PL" sz="1200" b="1" dirty="0"/>
          </a:p>
          <a:p>
            <a:pPr>
              <a:buFont typeface="+mj-lt"/>
              <a:buAutoNum type="alphaLcParenR"/>
              <a:defRPr/>
            </a:pPr>
            <a:r>
              <a:rPr lang="pl-PL" sz="1200" dirty="0"/>
              <a:t>Tylko te, które wynikają ze niezrealizowania umowy.</a:t>
            </a:r>
          </a:p>
          <a:p>
            <a:pPr>
              <a:buFont typeface="Arial" panose="020B0604020202020204" pitchFamily="34" charset="0"/>
              <a:buAutoNum type="alphaLcParenR"/>
              <a:defRPr/>
            </a:pPr>
            <a:r>
              <a:rPr lang="pl-PL" sz="1200" dirty="0"/>
              <a:t>Wszystkie, jakie wynikają z prawa konsumenckiego.</a:t>
            </a:r>
          </a:p>
        </p:txBody>
      </p:sp>
      <p:sp>
        <p:nvSpPr>
          <p:cNvPr id="44035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Odpowiedzi</a:t>
            </a:r>
            <a:endParaRPr lang="pl-PL" altLang="pl-P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1"/>
          <p:cNvSpPr>
            <a:spLocks noGrp="1"/>
          </p:cNvSpPr>
          <p:nvPr>
            <p:ph idx="1"/>
          </p:nvPr>
        </p:nvSpPr>
        <p:spPr>
          <a:xfrm>
            <a:off x="827088" y="1196975"/>
            <a:ext cx="7416800" cy="4989513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endParaRPr lang="pl-PL" sz="1600" dirty="0"/>
          </a:p>
          <a:p>
            <a:pPr>
              <a:defRPr/>
            </a:pPr>
            <a:r>
              <a:rPr lang="pl-PL" sz="1600" dirty="0"/>
              <a:t>Sklep internetowy powinien przygotować regulamin i umieścić go na stronie.</a:t>
            </a:r>
          </a:p>
          <a:p>
            <a:pPr>
              <a:defRPr/>
            </a:pPr>
            <a:r>
              <a:rPr lang="pl-PL" sz="1600" dirty="0"/>
              <a:t>Treść regulaminu powinna odpowiadać przepisom prawa, szczególnie art. 12 i następnym ustawy o prawach konsumenta.</a:t>
            </a:r>
          </a:p>
          <a:p>
            <a:pPr>
              <a:defRPr/>
            </a:pPr>
            <a:r>
              <a:rPr lang="pl-PL" sz="1600" dirty="0"/>
              <a:t>W treści regulaminu konsumenci powinni być informowani o przysługujących im uprawnieniach, szczególnie o prawie do odstąpienia od umowy i wyjątkach (jeśli istnieją).</a:t>
            </a:r>
          </a:p>
          <a:p>
            <a:pPr>
              <a:defRPr/>
            </a:pPr>
            <a:r>
              <a:rPr lang="pl-PL" sz="1600" dirty="0"/>
              <a:t>Najlepiej dla konsumenta, jeśli e-sklep jest jednocześnie sprzedawcą. </a:t>
            </a:r>
          </a:p>
          <a:p>
            <a:pPr>
              <a:defRPr/>
            </a:pPr>
            <a:r>
              <a:rPr lang="pl-PL" sz="1600" dirty="0"/>
              <a:t>Jeśli sklep internetowy jest pośrednikiem, to optymalnie byłoby, aby przejął na siebie realizację obowiązków sprzedawcy, jeśli ten ma swoją siedzibę na Dalekim Wschodzie, szczególnie w zakresie: udzielania informacji o produktach, dostawy towaru, przyjmowania i rozpatrywania reklamacji, rękojmi, odstąpienia od umowy itp.</a:t>
            </a:r>
          </a:p>
        </p:txBody>
      </p:sp>
      <p:sp>
        <p:nvSpPr>
          <p:cNvPr id="45059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sz="2800" smtClean="0"/>
              <a:t>STANDARDY DROPSHIPPINGU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824412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800" dirty="0"/>
              <a:t>W szybki sposób można sprawdzić, że mamy do czynienia z </a:t>
            </a:r>
            <a:r>
              <a:rPr lang="pl-PL" sz="1800" dirty="0" err="1"/>
              <a:t>dropshippingiem</a:t>
            </a:r>
            <a:r>
              <a:rPr lang="pl-PL" sz="1800" dirty="0"/>
              <a:t>, kiedy na stronie pojawiają się następujące i podobne sformułowania:</a:t>
            </a:r>
          </a:p>
          <a:p>
            <a:pPr>
              <a:defRPr/>
            </a:pPr>
            <a:r>
              <a:rPr lang="pl-PL" sz="1800" dirty="0"/>
              <a:t>„nasi sprzedawcy są w Azji”, </a:t>
            </a:r>
          </a:p>
          <a:p>
            <a:pPr>
              <a:defRPr/>
            </a:pPr>
            <a:r>
              <a:rPr lang="pl-PL" sz="1800" dirty="0"/>
              <a:t>„klient jest importerem towaru i uiszcza opłaty celno-skarbowe”,</a:t>
            </a:r>
          </a:p>
          <a:p>
            <a:pPr>
              <a:defRPr/>
            </a:pPr>
            <a:r>
              <a:rPr lang="pl-PL" sz="1800" dirty="0"/>
              <a:t>„nasz sklep jest platformą kojarzącą kupującego i dostawcę”,</a:t>
            </a:r>
          </a:p>
          <a:p>
            <a:pPr>
              <a:defRPr/>
            </a:pPr>
            <a:r>
              <a:rPr lang="pl-PL" sz="1800" dirty="0"/>
              <a:t>„w przypadku sporów prawem właściwym jest prawo siedziby dostawcy”,</a:t>
            </a:r>
          </a:p>
          <a:p>
            <a:pPr>
              <a:defRPr/>
            </a:pPr>
            <a:r>
              <a:rPr lang="pl-PL" sz="1800" dirty="0"/>
              <a:t>„z przyczyn niezależnych od sprzedawcy dostawa towaru może wydłużyć się do 40 dni roboczych”*. </a:t>
            </a:r>
          </a:p>
          <a:p>
            <a:pPr>
              <a:defRPr/>
            </a:pPr>
            <a:endParaRPr lang="pl-PL" sz="1800" dirty="0"/>
          </a:p>
          <a:p>
            <a:pPr marL="0" indent="0">
              <a:buFont typeface="+mj-lt"/>
              <a:buNone/>
              <a:defRPr/>
            </a:pPr>
            <a:r>
              <a:rPr lang="pl-PL" sz="1400" dirty="0"/>
              <a:t>* z przepisów UE wynika, że towar powinien być dostarczony w ciągu 30 dni i wydłużenia tego terminu mogą być sygnałem, że mamy do czynienia z </a:t>
            </a:r>
            <a:r>
              <a:rPr lang="pl-PL" sz="1400" dirty="0" err="1"/>
              <a:t>dropshippingiem</a:t>
            </a:r>
            <a:endParaRPr lang="pl-PL" sz="1400" dirty="0"/>
          </a:p>
        </p:txBody>
      </p:sp>
      <p:sp>
        <p:nvSpPr>
          <p:cNvPr id="12291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mtClean="0"/>
              <a:t>Szybki test na dropshipping</a:t>
            </a:r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824412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1800" smtClean="0"/>
              <a:t>Sprawdźmy komentarze na stronie albo w serwisach sprzedażowych. To także jest źródło informacji.</a:t>
            </a:r>
            <a:endParaRPr lang="pl-PL" sz="1400" smtClean="0"/>
          </a:p>
        </p:txBody>
      </p:sp>
      <p:sp>
        <p:nvSpPr>
          <p:cNvPr id="13315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mtClean="0"/>
              <a:t>Szybki test na dropshipping</a:t>
            </a:r>
            <a:endParaRPr lang="pl-PL" altLang="pl-PL" smtClean="0"/>
          </a:p>
        </p:txBody>
      </p:sp>
      <p:pic>
        <p:nvPicPr>
          <p:cNvPr id="1331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r="12756" b="49345"/>
          <a:stretch>
            <a:fillRect/>
          </a:stretch>
        </p:blipFill>
        <p:spPr bwMode="auto">
          <a:xfrm>
            <a:off x="395288" y="2393950"/>
            <a:ext cx="8345487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6022" r="17120" b="20506"/>
          <a:stretch>
            <a:fillRect/>
          </a:stretch>
        </p:blipFill>
        <p:spPr bwMode="auto">
          <a:xfrm>
            <a:off x="395288" y="4508500"/>
            <a:ext cx="83534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mtClean="0"/>
              <a:t>Czym jest dropshipping?</a:t>
            </a:r>
            <a:endParaRPr lang="pl-PL" altLang="pl-PL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80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268413"/>
            <a:ext cx="7705725" cy="4824412"/>
          </a:xfrm>
        </p:spPr>
        <p:txBody>
          <a:bodyPr/>
          <a:lstStyle/>
          <a:p>
            <a:pPr marL="0" indent="0">
              <a:buFont typeface="+mj-lt"/>
              <a:buNone/>
              <a:defRPr/>
            </a:pPr>
            <a:r>
              <a:rPr lang="pl-PL" sz="1600" dirty="0"/>
              <a:t>Jako, że w ramach </a:t>
            </a:r>
            <a:r>
              <a:rPr lang="pl-PL" sz="1600" dirty="0" err="1"/>
              <a:t>dropshippingu</a:t>
            </a:r>
            <a:r>
              <a:rPr lang="pl-PL" sz="1600" dirty="0"/>
              <a:t> pojawia się e-sklep (najczęściej znajdujący </a:t>
            </a:r>
            <a:br>
              <a:rPr lang="pl-PL" sz="1600" dirty="0"/>
            </a:br>
            <a:r>
              <a:rPr lang="pl-PL" sz="1600" dirty="0"/>
              <a:t>się w Polsce) – prowadzący ma obowiązek poinformować nas przede wszystkim o: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głównych cechach umowy, jaką z nami zawiera,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swojej nazwie i adresie, e-mailu i telefonie, jeśli taki posiada,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w przypadku, gdy umowę zawiera w imieniu innego podmiotu (np. dostawcy z Chin – konieczne jest podanie także jego danych),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łącznej cenie (wraz z podatkami i opłatami za transport, dostawę itp.) lub sposobie jej obliczenia, jeśli nie jest to możliwe wcześniej, ewentualnie o kaucji czy zabezpieczeniach, jakie wiążą się z zawarciem umowy,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sposobie i terminie zapłaty,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adresie, pod który należy składać reklamacje, jeśli jest inny od adresu głównego,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zasadach i terminie odstąpienia od umowy, kosztach zwrotu rzeczy w przypadku odstąpienia i wyjątkach, kiedy nie wolno konsumentowi odstąpić od umowy.</a:t>
            </a:r>
          </a:p>
        </p:txBody>
      </p:sp>
      <p:sp>
        <p:nvSpPr>
          <p:cNvPr id="1536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z="2800" smtClean="0"/>
              <a:t>Prawa konsumentów w e-handlu</a:t>
            </a:r>
            <a:endParaRPr lang="pl-PL" altLang="pl-P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824412"/>
          </a:xfrm>
        </p:spPr>
        <p:txBody>
          <a:bodyPr/>
          <a:lstStyle/>
          <a:p>
            <a:pPr>
              <a:buFont typeface="Trebuchet MS" panose="020B0603020202020204" pitchFamily="34" charset="0"/>
              <a:buAutoNum type="arabicPeriod"/>
            </a:pPr>
            <a:r>
              <a:rPr lang="pl-PL" sz="1800" smtClean="0"/>
              <a:t>Zakupy internetowe rozpocznij od zapoznania się z regulaminem.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pl-PL" sz="1800" smtClean="0"/>
              <a:t>Podmiot, który prowadzi sklep internetowy (w naszym przykładzie Przedsiębiorca „A”) – powinien go umieścić na stronie. </a:t>
            </a:r>
          </a:p>
          <a:p>
            <a:pPr>
              <a:buFont typeface="Trebuchet MS" panose="020B0603020202020204" pitchFamily="34" charset="0"/>
              <a:buAutoNum type="arabicPeriod"/>
            </a:pPr>
            <a:r>
              <a:rPr lang="pl-PL" sz="1800" smtClean="0"/>
              <a:t>Jeśli na stronie nie ma regulaminu – najlepiej tam nie kupuj, bo nie wiesz, jakie są Twoje prawa i obowiązki, a w przypadku gdy zostaniesz ofiarą oszustwa nie będziesz nawet wiedzieć, wobec kogo kierować zawiadomienie  do prokuratora.</a:t>
            </a:r>
          </a:p>
        </p:txBody>
      </p:sp>
      <p:sp>
        <p:nvSpPr>
          <p:cNvPr id="16387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mtClean="0"/>
              <a:t>Znajdź regulamin na stronie</a:t>
            </a:r>
            <a:endParaRPr lang="pl-PL" altLang="pl-PL" smtClean="0"/>
          </a:p>
        </p:txBody>
      </p:sp>
      <p:pic>
        <p:nvPicPr>
          <p:cNvPr id="1638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t="63870" r="5589" b="8145"/>
          <a:stretch>
            <a:fillRect/>
          </a:stretch>
        </p:blipFill>
        <p:spPr bwMode="auto">
          <a:xfrm>
            <a:off x="838200" y="3692525"/>
            <a:ext cx="7694613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załka w lewo 4"/>
          <p:cNvSpPr/>
          <p:nvPr/>
        </p:nvSpPr>
        <p:spPr>
          <a:xfrm rot="13055525">
            <a:off x="407988" y="4610100"/>
            <a:ext cx="1074737" cy="406400"/>
          </a:xfrm>
          <a:prstGeom prst="leftArrow">
            <a:avLst/>
          </a:prstGeom>
          <a:solidFill>
            <a:srgbClr val="CBAE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zawartości 1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824412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pl-PL" sz="1800" smtClean="0"/>
              <a:t>Sprawdź, czy e-sklep nie jest hurtownią lub inną placówką, w której zakupy mogą zrobić jedynie przedsiębiorcy.</a:t>
            </a:r>
          </a:p>
          <a:p>
            <a:pPr marL="0" indent="0">
              <a:buFont typeface="+mj-lt"/>
              <a:buNone/>
            </a:pPr>
            <a:endParaRPr lang="pl-PL" sz="1800" smtClean="0"/>
          </a:p>
          <a:p>
            <a:pPr marL="0" indent="0">
              <a:buFont typeface="+mj-lt"/>
              <a:buNone/>
            </a:pPr>
            <a:r>
              <a:rPr lang="pl-PL" sz="1800" i="1" smtClean="0"/>
              <a:t>Zobacz</a:t>
            </a:r>
            <a:br>
              <a:rPr lang="pl-PL" sz="1800" i="1" smtClean="0"/>
            </a:br>
            <a:r>
              <a:rPr lang="pl-PL" sz="1800" i="1" smtClean="0"/>
              <a:t>na przykład</a:t>
            </a:r>
          </a:p>
          <a:p>
            <a:pPr marL="0" indent="0">
              <a:buFont typeface="+mj-lt"/>
              <a:buNone/>
            </a:pPr>
            <a:r>
              <a:rPr lang="pl-PL" sz="1800" i="1" smtClean="0"/>
              <a:t>ten </a:t>
            </a:r>
          </a:p>
          <a:p>
            <a:pPr marL="0" indent="0">
              <a:buFont typeface="+mj-lt"/>
              <a:buNone/>
            </a:pPr>
            <a:r>
              <a:rPr lang="pl-PL" sz="1800" i="1" smtClean="0"/>
              <a:t>regulamin...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55875" y="128588"/>
            <a:ext cx="5688013" cy="5635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l-PL" smtClean="0"/>
              <a:t>Znajdź regulamin na stronie</a:t>
            </a:r>
            <a:endParaRPr lang="pl-PL" altLang="pl-PL" smtClean="0"/>
          </a:p>
        </p:txBody>
      </p:sp>
      <p:pic>
        <p:nvPicPr>
          <p:cNvPr id="17412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9464" r="38173" b="46687"/>
          <a:stretch>
            <a:fillRect/>
          </a:stretch>
        </p:blipFill>
        <p:spPr bwMode="auto">
          <a:xfrm>
            <a:off x="2195513" y="2159000"/>
            <a:ext cx="6480175" cy="364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niestandardowy">
  <a:themeElements>
    <a:clrScheme name="uokik">
      <a:dk1>
        <a:srgbClr val="00122A"/>
      </a:dk1>
      <a:lt1>
        <a:srgbClr val="FFFFFF"/>
      </a:lt1>
      <a:dk2>
        <a:srgbClr val="1F497D"/>
      </a:dk2>
      <a:lt2>
        <a:srgbClr val="EEECE1"/>
      </a:lt2>
      <a:accent1>
        <a:srgbClr val="FFBF00"/>
      </a:accent1>
      <a:accent2>
        <a:srgbClr val="FF7F00"/>
      </a:accent2>
      <a:accent3>
        <a:srgbClr val="C6C7C8"/>
      </a:accent3>
      <a:accent4>
        <a:srgbClr val="EDEDEE"/>
      </a:accent4>
      <a:accent5>
        <a:srgbClr val="00122A"/>
      </a:accent5>
      <a:accent6>
        <a:srgbClr val="F79646"/>
      </a:accent6>
      <a:hlink>
        <a:srgbClr val="0000FF"/>
      </a:hlink>
      <a:folHlink>
        <a:srgbClr val="800080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2283</Words>
  <Application>Microsoft Office PowerPoint</Application>
  <PresentationFormat>Pokaz na ekranie (4:3)</PresentationFormat>
  <Paragraphs>195</Paragraphs>
  <Slides>35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Arial</vt:lpstr>
      <vt:lpstr>Trebuchet MS</vt:lpstr>
      <vt:lpstr>Calibri</vt:lpstr>
      <vt:lpstr>+mj-lt</vt:lpstr>
      <vt:lpstr>Wingdings</vt:lpstr>
      <vt:lpstr>1_Projekt niestandardowy</vt:lpstr>
      <vt:lpstr>Dropshipping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m.waluga</dc:creator>
  <cp:lastModifiedBy>Użytkownik systemu Windows</cp:lastModifiedBy>
  <cp:revision>103</cp:revision>
  <dcterms:created xsi:type="dcterms:W3CDTF">2011-03-04T13:19:13Z</dcterms:created>
  <dcterms:modified xsi:type="dcterms:W3CDTF">2020-12-03T08:13:29Z</dcterms:modified>
</cp:coreProperties>
</file>