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67" r:id="rId2"/>
    <p:sldId id="394" r:id="rId3"/>
    <p:sldId id="395" r:id="rId4"/>
    <p:sldId id="396" r:id="rId5"/>
    <p:sldId id="398" r:id="rId6"/>
    <p:sldId id="399" r:id="rId7"/>
    <p:sldId id="400" r:id="rId8"/>
    <p:sldId id="406" r:id="rId9"/>
    <p:sldId id="405" r:id="rId10"/>
    <p:sldId id="401" r:id="rId11"/>
    <p:sldId id="408" r:id="rId12"/>
    <p:sldId id="409" r:id="rId13"/>
    <p:sldId id="403" r:id="rId14"/>
  </p:sldIdLst>
  <p:sldSz cx="9144000" cy="5143500" type="screen16x9"/>
  <p:notesSz cx="6669088"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4C4C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17" autoAdjust="0"/>
    <p:restoredTop sz="94541" autoAdjust="0"/>
  </p:normalViewPr>
  <p:slideViewPr>
    <p:cSldViewPr>
      <p:cViewPr varScale="1">
        <p:scale>
          <a:sx n="122" d="100"/>
          <a:sy n="122" d="100"/>
        </p:scale>
        <p:origin x="102" y="9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CEE6B6-C5CF-4AF0-AF35-F9E43C259FE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pl-PL"/>
        </a:p>
      </dgm:t>
    </dgm:pt>
    <dgm:pt modelId="{2A0208CB-396B-4343-9F47-BC9CE61E93B0}">
      <dgm:prSet phldrT="[Tekst]" phldr="0" custT="1"/>
      <dgm:spPr>
        <a:noFill/>
        <a:ln>
          <a:solidFill>
            <a:srgbClr val="000000"/>
          </a:solidFill>
        </a:ln>
      </dgm:spPr>
      <dgm:t>
        <a:bodyPr/>
        <a:lstStyle/>
        <a:p>
          <a:r>
            <a:rPr lang="pl-PL" sz="900" b="1" dirty="0">
              <a:solidFill>
                <a:schemeClr val="tx1"/>
              </a:solidFill>
            </a:rPr>
            <a:t>Włączenie</a:t>
          </a:r>
        </a:p>
      </dgm:t>
    </dgm:pt>
    <dgm:pt modelId="{ED1AAD06-0C8F-42A5-BCBA-92052C56C781}" type="parTrans" cxnId="{B8071496-F8AA-4A02-9A02-4A245BCB1B5F}">
      <dgm:prSet/>
      <dgm:spPr/>
      <dgm:t>
        <a:bodyPr/>
        <a:lstStyle/>
        <a:p>
          <a:endParaRPr lang="pl-PL"/>
        </a:p>
      </dgm:t>
    </dgm:pt>
    <dgm:pt modelId="{96DEADC9-8FBD-4000-AD09-8C0C5291D42D}" type="sibTrans" cxnId="{B8071496-F8AA-4A02-9A02-4A245BCB1B5F}">
      <dgm:prSet/>
      <dgm:spPr>
        <a:solidFill>
          <a:srgbClr val="C00000"/>
        </a:solidFill>
      </dgm:spPr>
      <dgm:t>
        <a:bodyPr/>
        <a:lstStyle/>
        <a:p>
          <a:endParaRPr lang="pl-PL">
            <a:solidFill>
              <a:schemeClr val="accent1"/>
            </a:solidFill>
          </a:endParaRPr>
        </a:p>
      </dgm:t>
    </dgm:pt>
    <dgm:pt modelId="{DF083747-CFBF-4A20-9A5A-79797639D0D2}">
      <dgm:prSet phldrT="[Tekst]" phldr="0" custT="1"/>
      <dgm:spPr>
        <a:noFill/>
        <a:ln>
          <a:solidFill>
            <a:srgbClr val="000000"/>
          </a:solidFill>
        </a:ln>
      </dgm:spPr>
      <dgm:t>
        <a:bodyPr/>
        <a:lstStyle/>
        <a:p>
          <a:r>
            <a:rPr lang="pl-PL" sz="1000" b="1" dirty="0">
              <a:solidFill>
                <a:schemeClr val="tx1"/>
              </a:solidFill>
            </a:rPr>
            <a:t>Opiniowanie</a:t>
          </a:r>
        </a:p>
      </dgm:t>
    </dgm:pt>
    <dgm:pt modelId="{F7BAA2FF-5574-4F95-A896-036B673E0A0C}" type="parTrans" cxnId="{2861A81F-DEE4-4A9C-B54F-902AF6C1DA33}">
      <dgm:prSet/>
      <dgm:spPr/>
      <dgm:t>
        <a:bodyPr/>
        <a:lstStyle/>
        <a:p>
          <a:endParaRPr lang="pl-PL"/>
        </a:p>
      </dgm:t>
    </dgm:pt>
    <dgm:pt modelId="{DCEA26E1-56EC-4BD6-92FA-826B64E78106}" type="sibTrans" cxnId="{2861A81F-DEE4-4A9C-B54F-902AF6C1DA33}">
      <dgm:prSet/>
      <dgm:spPr>
        <a:solidFill>
          <a:srgbClr val="C00000"/>
        </a:solidFill>
      </dgm:spPr>
      <dgm:t>
        <a:bodyPr/>
        <a:lstStyle/>
        <a:p>
          <a:endParaRPr lang="pl-PL"/>
        </a:p>
      </dgm:t>
    </dgm:pt>
    <dgm:pt modelId="{FDF662BD-527D-44C5-B80E-25A1F56ED524}">
      <dgm:prSet phldrT="[Tekst]" phldr="0" custT="1"/>
      <dgm:spPr>
        <a:noFill/>
        <a:ln>
          <a:solidFill>
            <a:srgbClr val="000000"/>
          </a:solidFill>
        </a:ln>
      </dgm:spPr>
      <dgm:t>
        <a:bodyPr/>
        <a:lstStyle/>
        <a:p>
          <a:r>
            <a:rPr lang="pl-PL" sz="1000" b="1" dirty="0">
              <a:solidFill>
                <a:schemeClr val="tx1"/>
              </a:solidFill>
            </a:rPr>
            <a:t>Kontrola</a:t>
          </a:r>
        </a:p>
      </dgm:t>
    </dgm:pt>
    <dgm:pt modelId="{3BF3177D-821F-4A18-B58A-DE2F667AE4E6}" type="parTrans" cxnId="{ACE83988-1BB5-400E-AF19-0097B4A71F77}">
      <dgm:prSet/>
      <dgm:spPr/>
      <dgm:t>
        <a:bodyPr/>
        <a:lstStyle/>
        <a:p>
          <a:endParaRPr lang="pl-PL"/>
        </a:p>
      </dgm:t>
    </dgm:pt>
    <dgm:pt modelId="{1383C149-F27D-42EA-8B10-A475F8525987}" type="sibTrans" cxnId="{ACE83988-1BB5-400E-AF19-0097B4A71F77}">
      <dgm:prSet/>
      <dgm:spPr>
        <a:solidFill>
          <a:srgbClr val="C00000"/>
        </a:solidFill>
      </dgm:spPr>
      <dgm:t>
        <a:bodyPr/>
        <a:lstStyle/>
        <a:p>
          <a:endParaRPr lang="pl-PL"/>
        </a:p>
      </dgm:t>
    </dgm:pt>
    <dgm:pt modelId="{EC582F1E-9987-4EBC-A2BC-A58E0B7F16CF}">
      <dgm:prSet phldrT="[Tekst]" phldr="0" custT="1"/>
      <dgm:spPr>
        <a:noFill/>
        <a:ln>
          <a:solidFill>
            <a:srgbClr val="000000"/>
          </a:solidFill>
        </a:ln>
      </dgm:spPr>
      <dgm:t>
        <a:bodyPr/>
        <a:lstStyle/>
        <a:p>
          <a:r>
            <a:rPr lang="pl-PL" sz="1000" b="1" dirty="0">
              <a:solidFill>
                <a:schemeClr val="tx1"/>
              </a:solidFill>
            </a:rPr>
            <a:t>Dialog</a:t>
          </a:r>
        </a:p>
      </dgm:t>
    </dgm:pt>
    <dgm:pt modelId="{8CE7D6B8-87D7-4501-A8F9-F5D010005968}" type="parTrans" cxnId="{4236FB42-5337-463F-8AD2-48FEDC7B6492}">
      <dgm:prSet/>
      <dgm:spPr/>
      <dgm:t>
        <a:bodyPr/>
        <a:lstStyle/>
        <a:p>
          <a:endParaRPr lang="pl-PL"/>
        </a:p>
      </dgm:t>
    </dgm:pt>
    <dgm:pt modelId="{51E92484-CCE6-4F94-A92D-26147B4C0A65}" type="sibTrans" cxnId="{4236FB42-5337-463F-8AD2-48FEDC7B6492}">
      <dgm:prSet/>
      <dgm:spPr>
        <a:solidFill>
          <a:srgbClr val="C00000"/>
        </a:solidFill>
      </dgm:spPr>
      <dgm:t>
        <a:bodyPr/>
        <a:lstStyle/>
        <a:p>
          <a:endParaRPr lang="pl-PL"/>
        </a:p>
      </dgm:t>
    </dgm:pt>
    <dgm:pt modelId="{C60E2F81-108A-44FD-AE97-6463627B934F}" type="pres">
      <dgm:prSet presAssocID="{9CCEE6B6-C5CF-4AF0-AF35-F9E43C259FE6}" presName="cycle" presStyleCnt="0">
        <dgm:presLayoutVars>
          <dgm:dir/>
          <dgm:resizeHandles val="exact"/>
        </dgm:presLayoutVars>
      </dgm:prSet>
      <dgm:spPr/>
    </dgm:pt>
    <dgm:pt modelId="{FE01AF9C-0A37-4732-8753-786FE1705F6C}" type="pres">
      <dgm:prSet presAssocID="{2A0208CB-396B-4343-9F47-BC9CE61E93B0}" presName="node" presStyleLbl="node1" presStyleIdx="0" presStyleCnt="4" custScaleX="139721" custScaleY="100126">
        <dgm:presLayoutVars>
          <dgm:bulletEnabled val="1"/>
        </dgm:presLayoutVars>
      </dgm:prSet>
      <dgm:spPr/>
    </dgm:pt>
    <dgm:pt modelId="{D87B31F8-DCAC-4058-8063-520F2CEB8BC5}" type="pres">
      <dgm:prSet presAssocID="{96DEADC9-8FBD-4000-AD09-8C0C5291D42D}" presName="sibTrans" presStyleLbl="sibTrans2D1" presStyleIdx="0" presStyleCnt="4"/>
      <dgm:spPr/>
    </dgm:pt>
    <dgm:pt modelId="{E0C2F649-7059-4DEC-832C-A57BAB018A1F}" type="pres">
      <dgm:prSet presAssocID="{96DEADC9-8FBD-4000-AD09-8C0C5291D42D}" presName="connectorText" presStyleLbl="sibTrans2D1" presStyleIdx="0" presStyleCnt="4"/>
      <dgm:spPr/>
    </dgm:pt>
    <dgm:pt modelId="{632D479D-99B1-42EF-85E5-0E50A3C14F24}" type="pres">
      <dgm:prSet presAssocID="{DF083747-CFBF-4A20-9A5A-79797639D0D2}" presName="node" presStyleLbl="node1" presStyleIdx="1" presStyleCnt="4" custScaleX="134944" custScaleY="109452">
        <dgm:presLayoutVars>
          <dgm:bulletEnabled val="1"/>
        </dgm:presLayoutVars>
      </dgm:prSet>
      <dgm:spPr/>
    </dgm:pt>
    <dgm:pt modelId="{D43BC3CC-17CD-40A5-8858-C368C8A78ECF}" type="pres">
      <dgm:prSet presAssocID="{DCEA26E1-56EC-4BD6-92FA-826B64E78106}" presName="sibTrans" presStyleLbl="sibTrans2D1" presStyleIdx="1" presStyleCnt="4"/>
      <dgm:spPr/>
    </dgm:pt>
    <dgm:pt modelId="{813E0480-14A9-44B5-A91C-846147B71B11}" type="pres">
      <dgm:prSet presAssocID="{DCEA26E1-56EC-4BD6-92FA-826B64E78106}" presName="connectorText" presStyleLbl="sibTrans2D1" presStyleIdx="1" presStyleCnt="4"/>
      <dgm:spPr/>
    </dgm:pt>
    <dgm:pt modelId="{167821AE-2D52-47A6-A18D-B6A3401EDC9F}" type="pres">
      <dgm:prSet presAssocID="{FDF662BD-527D-44C5-B80E-25A1F56ED524}" presName="node" presStyleLbl="node1" presStyleIdx="2" presStyleCnt="4" custScaleX="135592" custScaleY="112335">
        <dgm:presLayoutVars>
          <dgm:bulletEnabled val="1"/>
        </dgm:presLayoutVars>
      </dgm:prSet>
      <dgm:spPr/>
    </dgm:pt>
    <dgm:pt modelId="{4AB721BE-588A-4267-AA0A-60F0EC72BCFE}" type="pres">
      <dgm:prSet presAssocID="{1383C149-F27D-42EA-8B10-A475F8525987}" presName="sibTrans" presStyleLbl="sibTrans2D1" presStyleIdx="2" presStyleCnt="4"/>
      <dgm:spPr/>
    </dgm:pt>
    <dgm:pt modelId="{70936E15-775B-4566-AA10-50EA3FF92D49}" type="pres">
      <dgm:prSet presAssocID="{1383C149-F27D-42EA-8B10-A475F8525987}" presName="connectorText" presStyleLbl="sibTrans2D1" presStyleIdx="2" presStyleCnt="4"/>
      <dgm:spPr/>
    </dgm:pt>
    <dgm:pt modelId="{107BBA7A-2303-44DF-A16C-205ED1DE09D3}" type="pres">
      <dgm:prSet presAssocID="{EC582F1E-9987-4EBC-A2BC-A58E0B7F16CF}" presName="node" presStyleLbl="node1" presStyleIdx="3" presStyleCnt="4" custScaleX="145794" custScaleY="109515">
        <dgm:presLayoutVars>
          <dgm:bulletEnabled val="1"/>
        </dgm:presLayoutVars>
      </dgm:prSet>
      <dgm:spPr/>
    </dgm:pt>
    <dgm:pt modelId="{7FEE38EA-EA6E-45C3-8704-22EB753C121B}" type="pres">
      <dgm:prSet presAssocID="{51E92484-CCE6-4F94-A92D-26147B4C0A65}" presName="sibTrans" presStyleLbl="sibTrans2D1" presStyleIdx="3" presStyleCnt="4"/>
      <dgm:spPr/>
    </dgm:pt>
    <dgm:pt modelId="{4D8D02FC-D50D-4C99-9138-32C93E2FCA32}" type="pres">
      <dgm:prSet presAssocID="{51E92484-CCE6-4F94-A92D-26147B4C0A65}" presName="connectorText" presStyleLbl="sibTrans2D1" presStyleIdx="3" presStyleCnt="4"/>
      <dgm:spPr/>
    </dgm:pt>
  </dgm:ptLst>
  <dgm:cxnLst>
    <dgm:cxn modelId="{2861A81F-DEE4-4A9C-B54F-902AF6C1DA33}" srcId="{9CCEE6B6-C5CF-4AF0-AF35-F9E43C259FE6}" destId="{DF083747-CFBF-4A20-9A5A-79797639D0D2}" srcOrd="1" destOrd="0" parTransId="{F7BAA2FF-5574-4F95-A896-036B673E0A0C}" sibTransId="{DCEA26E1-56EC-4BD6-92FA-826B64E78106}"/>
    <dgm:cxn modelId="{08A1FF29-9694-486C-9BC1-25C69CDC92A4}" type="presOf" srcId="{DCEA26E1-56EC-4BD6-92FA-826B64E78106}" destId="{D43BC3CC-17CD-40A5-8858-C368C8A78ECF}" srcOrd="0" destOrd="0" presId="urn:microsoft.com/office/officeart/2005/8/layout/cycle2"/>
    <dgm:cxn modelId="{D692C82D-1265-4C98-B681-74CC1B1F205D}" type="presOf" srcId="{51E92484-CCE6-4F94-A92D-26147B4C0A65}" destId="{7FEE38EA-EA6E-45C3-8704-22EB753C121B}" srcOrd="0" destOrd="0" presId="urn:microsoft.com/office/officeart/2005/8/layout/cycle2"/>
    <dgm:cxn modelId="{54D12934-0ACD-47B2-BF6B-B5C5AD24B310}" type="presOf" srcId="{EC582F1E-9987-4EBC-A2BC-A58E0B7F16CF}" destId="{107BBA7A-2303-44DF-A16C-205ED1DE09D3}" srcOrd="0" destOrd="0" presId="urn:microsoft.com/office/officeart/2005/8/layout/cycle2"/>
    <dgm:cxn modelId="{E284EF3A-25E9-4B06-AA20-79B8D7003B77}" type="presOf" srcId="{96DEADC9-8FBD-4000-AD09-8C0C5291D42D}" destId="{D87B31F8-DCAC-4058-8063-520F2CEB8BC5}" srcOrd="0" destOrd="0" presId="urn:microsoft.com/office/officeart/2005/8/layout/cycle2"/>
    <dgm:cxn modelId="{26605F5C-2655-4B89-8652-58CE6F3DB916}" type="presOf" srcId="{DF083747-CFBF-4A20-9A5A-79797639D0D2}" destId="{632D479D-99B1-42EF-85E5-0E50A3C14F24}" srcOrd="0" destOrd="0" presId="urn:microsoft.com/office/officeart/2005/8/layout/cycle2"/>
    <dgm:cxn modelId="{C1CD6E60-1FB1-417A-81FB-756429743E83}" type="presOf" srcId="{96DEADC9-8FBD-4000-AD09-8C0C5291D42D}" destId="{E0C2F649-7059-4DEC-832C-A57BAB018A1F}" srcOrd="1" destOrd="0" presId="urn:microsoft.com/office/officeart/2005/8/layout/cycle2"/>
    <dgm:cxn modelId="{4236FB42-5337-463F-8AD2-48FEDC7B6492}" srcId="{9CCEE6B6-C5CF-4AF0-AF35-F9E43C259FE6}" destId="{EC582F1E-9987-4EBC-A2BC-A58E0B7F16CF}" srcOrd="3" destOrd="0" parTransId="{8CE7D6B8-87D7-4501-A8F9-F5D010005968}" sibTransId="{51E92484-CCE6-4F94-A92D-26147B4C0A65}"/>
    <dgm:cxn modelId="{03859872-BA5C-4166-BA32-E822FD3FEEEA}" type="presOf" srcId="{1383C149-F27D-42EA-8B10-A475F8525987}" destId="{70936E15-775B-4566-AA10-50EA3FF92D49}" srcOrd="1" destOrd="0" presId="urn:microsoft.com/office/officeart/2005/8/layout/cycle2"/>
    <dgm:cxn modelId="{18605D7D-F088-4420-984D-85B3BA158027}" type="presOf" srcId="{FDF662BD-527D-44C5-B80E-25A1F56ED524}" destId="{167821AE-2D52-47A6-A18D-B6A3401EDC9F}" srcOrd="0" destOrd="0" presId="urn:microsoft.com/office/officeart/2005/8/layout/cycle2"/>
    <dgm:cxn modelId="{ACE83988-1BB5-400E-AF19-0097B4A71F77}" srcId="{9CCEE6B6-C5CF-4AF0-AF35-F9E43C259FE6}" destId="{FDF662BD-527D-44C5-B80E-25A1F56ED524}" srcOrd="2" destOrd="0" parTransId="{3BF3177D-821F-4A18-B58A-DE2F667AE4E6}" sibTransId="{1383C149-F27D-42EA-8B10-A475F8525987}"/>
    <dgm:cxn modelId="{B8071496-F8AA-4A02-9A02-4A245BCB1B5F}" srcId="{9CCEE6B6-C5CF-4AF0-AF35-F9E43C259FE6}" destId="{2A0208CB-396B-4343-9F47-BC9CE61E93B0}" srcOrd="0" destOrd="0" parTransId="{ED1AAD06-0C8F-42A5-BCBA-92052C56C781}" sibTransId="{96DEADC9-8FBD-4000-AD09-8C0C5291D42D}"/>
    <dgm:cxn modelId="{8689ABA9-81FD-45A1-8B8B-4C8986D84DF6}" type="presOf" srcId="{1383C149-F27D-42EA-8B10-A475F8525987}" destId="{4AB721BE-588A-4267-AA0A-60F0EC72BCFE}" srcOrd="0" destOrd="0" presId="urn:microsoft.com/office/officeart/2005/8/layout/cycle2"/>
    <dgm:cxn modelId="{969A0CBF-4909-4E61-B920-166F4700E7FF}" type="presOf" srcId="{51E92484-CCE6-4F94-A92D-26147B4C0A65}" destId="{4D8D02FC-D50D-4C99-9138-32C93E2FCA32}" srcOrd="1" destOrd="0" presId="urn:microsoft.com/office/officeart/2005/8/layout/cycle2"/>
    <dgm:cxn modelId="{1D60C1C6-2857-4DAD-A3BC-F4DC3C5BC28B}" type="presOf" srcId="{DCEA26E1-56EC-4BD6-92FA-826B64E78106}" destId="{813E0480-14A9-44B5-A91C-846147B71B11}" srcOrd="1" destOrd="0" presId="urn:microsoft.com/office/officeart/2005/8/layout/cycle2"/>
    <dgm:cxn modelId="{973FBFD5-E167-4382-983E-2EFC219E5607}" type="presOf" srcId="{2A0208CB-396B-4343-9F47-BC9CE61E93B0}" destId="{FE01AF9C-0A37-4732-8753-786FE1705F6C}" srcOrd="0" destOrd="0" presId="urn:microsoft.com/office/officeart/2005/8/layout/cycle2"/>
    <dgm:cxn modelId="{FB32FFE1-EB64-48AD-BD97-19A3D7A8B8E5}" type="presOf" srcId="{9CCEE6B6-C5CF-4AF0-AF35-F9E43C259FE6}" destId="{C60E2F81-108A-44FD-AE97-6463627B934F}" srcOrd="0" destOrd="0" presId="urn:microsoft.com/office/officeart/2005/8/layout/cycle2"/>
    <dgm:cxn modelId="{5062A29F-6306-4F15-9724-7BCD2231168E}" type="presParOf" srcId="{C60E2F81-108A-44FD-AE97-6463627B934F}" destId="{FE01AF9C-0A37-4732-8753-786FE1705F6C}" srcOrd="0" destOrd="0" presId="urn:microsoft.com/office/officeart/2005/8/layout/cycle2"/>
    <dgm:cxn modelId="{351DFE1D-7510-4B02-9EBF-55E353FA4E3D}" type="presParOf" srcId="{C60E2F81-108A-44FD-AE97-6463627B934F}" destId="{D87B31F8-DCAC-4058-8063-520F2CEB8BC5}" srcOrd="1" destOrd="0" presId="urn:microsoft.com/office/officeart/2005/8/layout/cycle2"/>
    <dgm:cxn modelId="{124D3C48-5D7D-424F-BB1C-8DBB00A6E8BE}" type="presParOf" srcId="{D87B31F8-DCAC-4058-8063-520F2CEB8BC5}" destId="{E0C2F649-7059-4DEC-832C-A57BAB018A1F}" srcOrd="0" destOrd="0" presId="urn:microsoft.com/office/officeart/2005/8/layout/cycle2"/>
    <dgm:cxn modelId="{7C5312A0-BFA7-42F1-B579-200E3CBA1B69}" type="presParOf" srcId="{C60E2F81-108A-44FD-AE97-6463627B934F}" destId="{632D479D-99B1-42EF-85E5-0E50A3C14F24}" srcOrd="2" destOrd="0" presId="urn:microsoft.com/office/officeart/2005/8/layout/cycle2"/>
    <dgm:cxn modelId="{68519900-04B7-47F4-9976-C3DAE0A785F4}" type="presParOf" srcId="{C60E2F81-108A-44FD-AE97-6463627B934F}" destId="{D43BC3CC-17CD-40A5-8858-C368C8A78ECF}" srcOrd="3" destOrd="0" presId="urn:microsoft.com/office/officeart/2005/8/layout/cycle2"/>
    <dgm:cxn modelId="{9B9E5B4C-D1D3-4903-BC4D-B19A563848C0}" type="presParOf" srcId="{D43BC3CC-17CD-40A5-8858-C368C8A78ECF}" destId="{813E0480-14A9-44B5-A91C-846147B71B11}" srcOrd="0" destOrd="0" presId="urn:microsoft.com/office/officeart/2005/8/layout/cycle2"/>
    <dgm:cxn modelId="{F5754AA7-7589-4D01-B4F3-FC8109F430DD}" type="presParOf" srcId="{C60E2F81-108A-44FD-AE97-6463627B934F}" destId="{167821AE-2D52-47A6-A18D-B6A3401EDC9F}" srcOrd="4" destOrd="0" presId="urn:microsoft.com/office/officeart/2005/8/layout/cycle2"/>
    <dgm:cxn modelId="{64FD4DF3-6478-4CF8-9D7E-417C712A7576}" type="presParOf" srcId="{C60E2F81-108A-44FD-AE97-6463627B934F}" destId="{4AB721BE-588A-4267-AA0A-60F0EC72BCFE}" srcOrd="5" destOrd="0" presId="urn:microsoft.com/office/officeart/2005/8/layout/cycle2"/>
    <dgm:cxn modelId="{2E7D5CF6-4CF3-40B3-AE24-D631134089F8}" type="presParOf" srcId="{4AB721BE-588A-4267-AA0A-60F0EC72BCFE}" destId="{70936E15-775B-4566-AA10-50EA3FF92D49}" srcOrd="0" destOrd="0" presId="urn:microsoft.com/office/officeart/2005/8/layout/cycle2"/>
    <dgm:cxn modelId="{BBB99711-FB7C-45CC-A788-B3A6E12F10FA}" type="presParOf" srcId="{C60E2F81-108A-44FD-AE97-6463627B934F}" destId="{107BBA7A-2303-44DF-A16C-205ED1DE09D3}" srcOrd="6" destOrd="0" presId="urn:microsoft.com/office/officeart/2005/8/layout/cycle2"/>
    <dgm:cxn modelId="{E020663D-2553-452F-A01B-4BD88FF802F2}" type="presParOf" srcId="{C60E2F81-108A-44FD-AE97-6463627B934F}" destId="{7FEE38EA-EA6E-45C3-8704-22EB753C121B}" srcOrd="7" destOrd="0" presId="urn:microsoft.com/office/officeart/2005/8/layout/cycle2"/>
    <dgm:cxn modelId="{62D4023B-8013-4E6E-B661-5DA272680111}" type="presParOf" srcId="{7FEE38EA-EA6E-45C3-8704-22EB753C121B}" destId="{4D8D02FC-D50D-4C99-9138-32C93E2FCA32}"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FF6CA8-ACF0-43AC-9E91-FFB1DDF8E84B}"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pl-PL"/>
        </a:p>
      </dgm:t>
    </dgm:pt>
    <dgm:pt modelId="{B373AC0A-FB68-4B02-82A0-54937933C049}">
      <dgm:prSet phldrT="[Tekst]" custT="1"/>
      <dgm:spPr>
        <a:solidFill>
          <a:schemeClr val="bg1">
            <a:lumMod val="85000"/>
          </a:schemeClr>
        </a:solidFill>
      </dgm:spPr>
      <dgm:t>
        <a:bodyPr/>
        <a:lstStyle/>
        <a:p>
          <a:pPr algn="ctr"/>
          <a:r>
            <a:rPr lang="pl-PL" sz="1800" b="1" dirty="0">
              <a:solidFill>
                <a:schemeClr val="tx1"/>
              </a:solidFill>
              <a:latin typeface="Calibri" panose="020F0502020204030204" pitchFamily="34" charset="0"/>
              <a:cs typeface="Calibri" panose="020F0502020204030204" pitchFamily="34" charset="0"/>
            </a:rPr>
            <a:t>Określenie zasad wyznaczania składu oraz zasad działania Komitetu Rewitalizacji</a:t>
          </a:r>
        </a:p>
      </dgm:t>
    </dgm:pt>
    <dgm:pt modelId="{BBB1BBA4-B532-4DEC-814E-2EE0D92D65A9}" type="parTrans" cxnId="{DE74D57E-4CC4-4222-A898-2BEFCBEE577F}">
      <dgm:prSet/>
      <dgm:spPr/>
      <dgm:t>
        <a:bodyPr/>
        <a:lstStyle/>
        <a:p>
          <a:endParaRPr lang="pl-PL" sz="2000"/>
        </a:p>
      </dgm:t>
    </dgm:pt>
    <dgm:pt modelId="{8812A227-876D-46A5-9774-69129584994B}" type="sibTrans" cxnId="{DE74D57E-4CC4-4222-A898-2BEFCBEE577F}">
      <dgm:prSet custT="1"/>
      <dgm:spPr>
        <a:solidFill>
          <a:srgbClr val="FF0000"/>
        </a:solidFill>
      </dgm:spPr>
      <dgm:t>
        <a:bodyPr/>
        <a:lstStyle/>
        <a:p>
          <a:endParaRPr lang="pl-PL" sz="1400">
            <a:solidFill>
              <a:schemeClr val="bg2">
                <a:lumMod val="60000"/>
                <a:lumOff val="40000"/>
              </a:schemeClr>
            </a:solidFill>
          </a:endParaRPr>
        </a:p>
      </dgm:t>
    </dgm:pt>
    <dgm:pt modelId="{C1A73C88-08C1-472C-A52F-F0EEE0E3BD71}">
      <dgm:prSet phldrT="[Tekst]" custT="1"/>
      <dgm:spPr>
        <a:solidFill>
          <a:schemeClr val="bg1">
            <a:lumMod val="95000"/>
          </a:schemeClr>
        </a:solidFill>
      </dgm:spPr>
      <dgm:t>
        <a:bodyPr/>
        <a:lstStyle/>
        <a:p>
          <a:pPr algn="ctr">
            <a:buNone/>
          </a:pPr>
          <a:r>
            <a:rPr lang="pl-PL" sz="1800" b="1" dirty="0">
              <a:solidFill>
                <a:schemeClr val="tx1"/>
              </a:solidFill>
              <a:latin typeface="Calibri" panose="020F0502020204030204" pitchFamily="34" charset="0"/>
              <a:cs typeface="Calibri" panose="020F0502020204030204" pitchFamily="34" charset="0"/>
            </a:rPr>
            <a:t>Powołanie Komitetu Rewitalizacji</a:t>
          </a:r>
          <a:br>
            <a:rPr lang="pl-PL" sz="1800" b="1" dirty="0">
              <a:solidFill>
                <a:schemeClr val="tx1"/>
              </a:solidFill>
              <a:latin typeface="Calibri" panose="020F0502020204030204" pitchFamily="34" charset="0"/>
              <a:cs typeface="Calibri" panose="020F0502020204030204" pitchFamily="34" charset="0"/>
            </a:rPr>
          </a:br>
          <a:r>
            <a:rPr lang="pl-PL" sz="1600" dirty="0">
              <a:solidFill>
                <a:schemeClr val="tx1"/>
              </a:solidFill>
              <a:latin typeface="Calibri" panose="020F0502020204030204" pitchFamily="34" charset="0"/>
              <a:cs typeface="Calibri" panose="020F0502020204030204" pitchFamily="34" charset="0"/>
            </a:rPr>
            <a:t>Zarządzenie w sprawie powołania KR</a:t>
          </a:r>
          <a:endParaRPr lang="pl-PL" sz="1800" b="1" dirty="0">
            <a:solidFill>
              <a:schemeClr val="tx1"/>
            </a:solidFill>
            <a:latin typeface="Calibri" panose="020F0502020204030204" pitchFamily="34" charset="0"/>
            <a:cs typeface="Calibri" panose="020F0502020204030204" pitchFamily="34" charset="0"/>
          </a:endParaRPr>
        </a:p>
      </dgm:t>
    </dgm:pt>
    <dgm:pt modelId="{7F80E516-ED2A-484F-94E2-A796B49A3B2A}" type="parTrans" cxnId="{EECE97B0-3980-4F0D-B5D7-6337D7B93B06}">
      <dgm:prSet/>
      <dgm:spPr/>
      <dgm:t>
        <a:bodyPr/>
        <a:lstStyle/>
        <a:p>
          <a:endParaRPr lang="pl-PL" sz="2000"/>
        </a:p>
      </dgm:t>
    </dgm:pt>
    <dgm:pt modelId="{BF66C80A-4D97-4E41-8130-E965D5C6A039}" type="sibTrans" cxnId="{EECE97B0-3980-4F0D-B5D7-6337D7B93B06}">
      <dgm:prSet/>
      <dgm:spPr/>
      <dgm:t>
        <a:bodyPr/>
        <a:lstStyle/>
        <a:p>
          <a:endParaRPr lang="pl-PL" sz="2000"/>
        </a:p>
      </dgm:t>
    </dgm:pt>
    <dgm:pt modelId="{902A8935-0C5E-4D18-8FC9-833464B96716}">
      <dgm:prSet phldrT="[Tekst]" custT="1"/>
      <dgm:spPr>
        <a:solidFill>
          <a:schemeClr val="bg1">
            <a:lumMod val="95000"/>
          </a:schemeClr>
        </a:solidFill>
      </dgm:spPr>
      <dgm:t>
        <a:bodyPr/>
        <a:lstStyle/>
        <a:p>
          <a:pPr algn="ctr">
            <a:buNone/>
          </a:pPr>
          <a:r>
            <a:rPr lang="pl-PL" sz="1800" b="1" dirty="0">
              <a:solidFill>
                <a:schemeClr val="tx1"/>
              </a:solidFill>
              <a:latin typeface="Calibri" panose="020F0502020204030204" pitchFamily="34" charset="0"/>
              <a:cs typeface="Calibri" panose="020F0502020204030204" pitchFamily="34" charset="0"/>
            </a:rPr>
            <a:t>Nabór kandydatów</a:t>
          </a:r>
        </a:p>
        <a:p>
          <a:pPr algn="ctr">
            <a:buNone/>
          </a:pPr>
          <a:r>
            <a:rPr lang="pl-PL" sz="1600" dirty="0">
              <a:solidFill>
                <a:schemeClr val="tx1"/>
              </a:solidFill>
              <a:latin typeface="Calibri" panose="020F0502020204030204" pitchFamily="34" charset="0"/>
              <a:cs typeface="Calibri" panose="020F0502020204030204" pitchFamily="34" charset="0"/>
            </a:rPr>
            <a:t>Ogłoszenie o naborze określające wymagania z uchwały w sprawie zasad wyznaczania składu oraz zasad działania </a:t>
          </a:r>
          <a:endParaRPr lang="pl-PL" sz="1800" b="1" dirty="0">
            <a:solidFill>
              <a:schemeClr val="tx1"/>
            </a:solidFill>
            <a:latin typeface="Calibri" panose="020F0502020204030204" pitchFamily="34" charset="0"/>
            <a:cs typeface="Calibri" panose="020F0502020204030204" pitchFamily="34" charset="0"/>
          </a:endParaRPr>
        </a:p>
      </dgm:t>
    </dgm:pt>
    <dgm:pt modelId="{D039E171-9D07-434D-A12E-A83820C78C7C}" type="sibTrans" cxnId="{7ED9DBA5-8749-473F-9178-B35A0377EB5E}">
      <dgm:prSet custT="1"/>
      <dgm:spPr>
        <a:solidFill>
          <a:srgbClr val="FF0000"/>
        </a:solidFill>
      </dgm:spPr>
      <dgm:t>
        <a:bodyPr/>
        <a:lstStyle/>
        <a:p>
          <a:endParaRPr lang="pl-PL" sz="1400" dirty="0"/>
        </a:p>
      </dgm:t>
    </dgm:pt>
    <dgm:pt modelId="{AC26A83A-9EA2-48C3-A256-792CF3E5EBF1}" type="parTrans" cxnId="{7ED9DBA5-8749-473F-9178-B35A0377EB5E}">
      <dgm:prSet/>
      <dgm:spPr/>
      <dgm:t>
        <a:bodyPr/>
        <a:lstStyle/>
        <a:p>
          <a:endParaRPr lang="pl-PL" sz="2000"/>
        </a:p>
      </dgm:t>
    </dgm:pt>
    <dgm:pt modelId="{E8A744E2-75EA-4490-9F72-9716A62ACBF9}">
      <dgm:prSet custT="1"/>
      <dgm:spPr>
        <a:solidFill>
          <a:schemeClr val="bg1">
            <a:lumMod val="85000"/>
          </a:schemeClr>
        </a:solidFill>
        <a:ln>
          <a:noFill/>
        </a:ln>
      </dgm:spPr>
      <dgm:t>
        <a:bodyPr/>
        <a:lstStyle/>
        <a:p>
          <a:pPr algn="ctr"/>
          <a:r>
            <a:rPr lang="pl-PL" sz="1600" dirty="0">
              <a:solidFill>
                <a:schemeClr val="tx1"/>
              </a:solidFill>
              <a:latin typeface="Calibri" panose="020F0502020204030204" pitchFamily="34" charset="0"/>
              <a:cs typeface="Calibri" panose="020F0502020204030204" pitchFamily="34" charset="0"/>
            </a:rPr>
            <a:t>Podjęcie uchwały</a:t>
          </a:r>
        </a:p>
      </dgm:t>
    </dgm:pt>
    <dgm:pt modelId="{A5203A36-C78D-4653-B1EF-60D51DB91D68}" type="sibTrans" cxnId="{E595D6D4-DEA0-4E44-98A2-7B62B143C1E8}">
      <dgm:prSet/>
      <dgm:spPr/>
      <dgm:t>
        <a:bodyPr/>
        <a:lstStyle/>
        <a:p>
          <a:endParaRPr lang="pl-PL" sz="2000"/>
        </a:p>
      </dgm:t>
    </dgm:pt>
    <dgm:pt modelId="{94336C19-C975-44F5-A7D7-4E51B2631A2C}" type="parTrans" cxnId="{E595D6D4-DEA0-4E44-98A2-7B62B143C1E8}">
      <dgm:prSet/>
      <dgm:spPr/>
      <dgm:t>
        <a:bodyPr/>
        <a:lstStyle/>
        <a:p>
          <a:endParaRPr lang="pl-PL" sz="2000"/>
        </a:p>
      </dgm:t>
    </dgm:pt>
    <dgm:pt modelId="{D1D06D14-342D-4A0A-88D4-CB2848DF6C08}">
      <dgm:prSet custT="1"/>
      <dgm:spPr>
        <a:solidFill>
          <a:schemeClr val="bg1">
            <a:lumMod val="85000"/>
          </a:schemeClr>
        </a:solidFill>
        <a:ln>
          <a:noFill/>
        </a:ln>
      </dgm:spPr>
      <dgm:t>
        <a:bodyPr/>
        <a:lstStyle/>
        <a:p>
          <a:pPr algn="ctr"/>
          <a:r>
            <a:rPr lang="pl-PL" sz="1600" dirty="0">
              <a:solidFill>
                <a:schemeClr val="tx1"/>
              </a:solidFill>
              <a:latin typeface="Calibri" panose="020F0502020204030204" pitchFamily="34" charset="0"/>
              <a:cs typeface="Calibri" panose="020F0502020204030204" pitchFamily="34" charset="0"/>
            </a:rPr>
            <a:t>Konsultacje społeczne projektu uchwały</a:t>
          </a:r>
        </a:p>
      </dgm:t>
    </dgm:pt>
    <dgm:pt modelId="{E133DDEE-EF12-4FF2-A98F-D3399372180B}" type="sibTrans" cxnId="{D315CC5E-5369-4988-ACCB-BBECF7179467}">
      <dgm:prSet/>
      <dgm:spPr/>
      <dgm:t>
        <a:bodyPr/>
        <a:lstStyle/>
        <a:p>
          <a:endParaRPr lang="pl-PL" sz="2000"/>
        </a:p>
      </dgm:t>
    </dgm:pt>
    <dgm:pt modelId="{3D05C4F4-59B0-43ED-9AE2-32AEF3B7DB3C}" type="parTrans" cxnId="{D315CC5E-5369-4988-ACCB-BBECF7179467}">
      <dgm:prSet/>
      <dgm:spPr/>
      <dgm:t>
        <a:bodyPr/>
        <a:lstStyle/>
        <a:p>
          <a:endParaRPr lang="pl-PL" sz="2000"/>
        </a:p>
      </dgm:t>
    </dgm:pt>
    <dgm:pt modelId="{1BC50437-116A-421F-94FA-9F458A8E312E}">
      <dgm:prSet custT="1"/>
      <dgm:spPr>
        <a:solidFill>
          <a:schemeClr val="bg1">
            <a:lumMod val="85000"/>
          </a:schemeClr>
        </a:solidFill>
        <a:ln>
          <a:noFill/>
        </a:ln>
      </dgm:spPr>
      <dgm:t>
        <a:bodyPr/>
        <a:lstStyle/>
        <a:p>
          <a:pPr algn="ctr"/>
          <a:r>
            <a:rPr lang="pl-PL" sz="1600" dirty="0">
              <a:solidFill>
                <a:schemeClr val="tx1"/>
              </a:solidFill>
              <a:latin typeface="Calibri" panose="020F0502020204030204" pitchFamily="34" charset="0"/>
              <a:cs typeface="Calibri" panose="020F0502020204030204" pitchFamily="34" charset="0"/>
            </a:rPr>
            <a:t>Projekt uchwały</a:t>
          </a:r>
        </a:p>
      </dgm:t>
    </dgm:pt>
    <dgm:pt modelId="{755FB35D-B551-477E-A626-E17466CB497C}" type="sibTrans" cxnId="{3CB92B6F-FFE1-44BB-8F1B-99DF107DE083}">
      <dgm:prSet/>
      <dgm:spPr/>
      <dgm:t>
        <a:bodyPr/>
        <a:lstStyle/>
        <a:p>
          <a:endParaRPr lang="pl-PL" sz="2000"/>
        </a:p>
      </dgm:t>
    </dgm:pt>
    <dgm:pt modelId="{39A3ECD8-30F6-49D7-B7EB-D2B6FDB5696B}" type="parTrans" cxnId="{3CB92B6F-FFE1-44BB-8F1B-99DF107DE083}">
      <dgm:prSet/>
      <dgm:spPr/>
      <dgm:t>
        <a:bodyPr/>
        <a:lstStyle/>
        <a:p>
          <a:endParaRPr lang="pl-PL" sz="2000"/>
        </a:p>
      </dgm:t>
    </dgm:pt>
    <dgm:pt modelId="{350BCB56-D75B-472B-ACEB-3392455DF974}" type="pres">
      <dgm:prSet presAssocID="{8FFF6CA8-ACF0-43AC-9E91-FFB1DDF8E84B}" presName="linearFlow" presStyleCnt="0">
        <dgm:presLayoutVars>
          <dgm:resizeHandles val="exact"/>
        </dgm:presLayoutVars>
      </dgm:prSet>
      <dgm:spPr/>
    </dgm:pt>
    <dgm:pt modelId="{92066370-9B7C-4492-83A5-98E36F638084}" type="pres">
      <dgm:prSet presAssocID="{B373AC0A-FB68-4B02-82A0-54937933C049}" presName="node" presStyleLbl="node1" presStyleIdx="0" presStyleCnt="3" custScaleX="188086" custScaleY="184686">
        <dgm:presLayoutVars>
          <dgm:bulletEnabled val="1"/>
        </dgm:presLayoutVars>
      </dgm:prSet>
      <dgm:spPr/>
    </dgm:pt>
    <dgm:pt modelId="{EB2A617C-21C7-41B2-96CB-CEFEFDA34406}" type="pres">
      <dgm:prSet presAssocID="{8812A227-876D-46A5-9774-69129584994B}" presName="sibTrans" presStyleLbl="sibTrans2D1" presStyleIdx="0" presStyleCnt="2" custScaleX="116760"/>
      <dgm:spPr/>
    </dgm:pt>
    <dgm:pt modelId="{02720E28-BC7D-40D7-9CD6-AEE67E358D5B}" type="pres">
      <dgm:prSet presAssocID="{8812A227-876D-46A5-9774-69129584994B}" presName="connectorText" presStyleLbl="sibTrans2D1" presStyleIdx="0" presStyleCnt="2"/>
      <dgm:spPr/>
    </dgm:pt>
    <dgm:pt modelId="{22679294-7DE7-4F3E-B3E9-485CEFA3E3E2}" type="pres">
      <dgm:prSet presAssocID="{902A8935-0C5E-4D18-8FC9-833464B96716}" presName="node" presStyleLbl="node1" presStyleIdx="1" presStyleCnt="3" custScaleX="156071" custScaleY="135647" custLinFactNeighborX="211" custLinFactNeighborY="-19077">
        <dgm:presLayoutVars>
          <dgm:bulletEnabled val="1"/>
        </dgm:presLayoutVars>
      </dgm:prSet>
      <dgm:spPr/>
    </dgm:pt>
    <dgm:pt modelId="{D970A329-9536-4F6D-9037-31C966836121}" type="pres">
      <dgm:prSet presAssocID="{D039E171-9D07-434D-A12E-A83820C78C7C}" presName="sibTrans" presStyleLbl="sibTrans2D1" presStyleIdx="1" presStyleCnt="2" custAng="244716" custScaleX="98979"/>
      <dgm:spPr/>
    </dgm:pt>
    <dgm:pt modelId="{FC84EEDF-502B-43BF-B427-E48A54B185FE}" type="pres">
      <dgm:prSet presAssocID="{D039E171-9D07-434D-A12E-A83820C78C7C}" presName="connectorText" presStyleLbl="sibTrans2D1" presStyleIdx="1" presStyleCnt="2"/>
      <dgm:spPr/>
    </dgm:pt>
    <dgm:pt modelId="{74703216-5C92-47D0-A58B-477689A5ADDD}" type="pres">
      <dgm:prSet presAssocID="{C1A73C88-08C1-472C-A52F-F0EEE0E3BD71}" presName="node" presStyleLbl="node1" presStyleIdx="2" presStyleCnt="3" custScaleX="121050" custScaleY="63805" custLinFactNeighborX="2919" custLinFactNeighborY="-14710">
        <dgm:presLayoutVars>
          <dgm:bulletEnabled val="1"/>
        </dgm:presLayoutVars>
      </dgm:prSet>
      <dgm:spPr/>
    </dgm:pt>
  </dgm:ptLst>
  <dgm:cxnLst>
    <dgm:cxn modelId="{4B9B660A-B186-4CED-B3D7-E97E9B6D257B}" type="presOf" srcId="{8812A227-876D-46A5-9774-69129584994B}" destId="{02720E28-BC7D-40D7-9CD6-AEE67E358D5B}" srcOrd="1" destOrd="0" presId="urn:microsoft.com/office/officeart/2005/8/layout/process2"/>
    <dgm:cxn modelId="{66183924-B47A-4EC8-BF80-BF75F80DB7E1}" type="presOf" srcId="{D039E171-9D07-434D-A12E-A83820C78C7C}" destId="{D970A329-9536-4F6D-9037-31C966836121}" srcOrd="0" destOrd="0" presId="urn:microsoft.com/office/officeart/2005/8/layout/process2"/>
    <dgm:cxn modelId="{63E7B25E-AB8A-4948-ACF1-806A358CD4AF}" type="presOf" srcId="{B373AC0A-FB68-4B02-82A0-54937933C049}" destId="{92066370-9B7C-4492-83A5-98E36F638084}" srcOrd="0" destOrd="0" presId="urn:microsoft.com/office/officeart/2005/8/layout/process2"/>
    <dgm:cxn modelId="{D315CC5E-5369-4988-ACCB-BBECF7179467}" srcId="{B373AC0A-FB68-4B02-82A0-54937933C049}" destId="{D1D06D14-342D-4A0A-88D4-CB2848DF6C08}" srcOrd="1" destOrd="0" parTransId="{3D05C4F4-59B0-43ED-9AE2-32AEF3B7DB3C}" sibTransId="{E133DDEE-EF12-4FF2-A98F-D3399372180B}"/>
    <dgm:cxn modelId="{3CB92B6F-FFE1-44BB-8F1B-99DF107DE083}" srcId="{B373AC0A-FB68-4B02-82A0-54937933C049}" destId="{1BC50437-116A-421F-94FA-9F458A8E312E}" srcOrd="0" destOrd="0" parTransId="{39A3ECD8-30F6-49D7-B7EB-D2B6FDB5696B}" sibTransId="{755FB35D-B551-477E-A626-E17466CB497C}"/>
    <dgm:cxn modelId="{B179B376-F8C3-4777-B3D3-EF289376B210}" type="presOf" srcId="{D1D06D14-342D-4A0A-88D4-CB2848DF6C08}" destId="{92066370-9B7C-4492-83A5-98E36F638084}" srcOrd="0" destOrd="2" presId="urn:microsoft.com/office/officeart/2005/8/layout/process2"/>
    <dgm:cxn modelId="{D800BF56-194B-4F2A-B7A7-24454E50A884}" type="presOf" srcId="{E8A744E2-75EA-4490-9F72-9716A62ACBF9}" destId="{92066370-9B7C-4492-83A5-98E36F638084}" srcOrd="0" destOrd="3" presId="urn:microsoft.com/office/officeart/2005/8/layout/process2"/>
    <dgm:cxn modelId="{DE74D57E-4CC4-4222-A898-2BEFCBEE577F}" srcId="{8FFF6CA8-ACF0-43AC-9E91-FFB1DDF8E84B}" destId="{B373AC0A-FB68-4B02-82A0-54937933C049}" srcOrd="0" destOrd="0" parTransId="{BBB1BBA4-B532-4DEC-814E-2EE0D92D65A9}" sibTransId="{8812A227-876D-46A5-9774-69129584994B}"/>
    <dgm:cxn modelId="{15A3D582-E9EF-44EE-90B9-2CC203E4DFBF}" type="presOf" srcId="{8812A227-876D-46A5-9774-69129584994B}" destId="{EB2A617C-21C7-41B2-96CB-CEFEFDA34406}" srcOrd="0" destOrd="0" presId="urn:microsoft.com/office/officeart/2005/8/layout/process2"/>
    <dgm:cxn modelId="{BCC9038A-5D4C-4C34-8B00-085CABD958AF}" type="presOf" srcId="{8FFF6CA8-ACF0-43AC-9E91-FFB1DDF8E84B}" destId="{350BCB56-D75B-472B-ACEB-3392455DF974}" srcOrd="0" destOrd="0" presId="urn:microsoft.com/office/officeart/2005/8/layout/process2"/>
    <dgm:cxn modelId="{2AB0BD97-EECB-41DB-AD97-C537D3637C84}" type="presOf" srcId="{902A8935-0C5E-4D18-8FC9-833464B96716}" destId="{22679294-7DE7-4F3E-B3E9-485CEFA3E3E2}" srcOrd="0" destOrd="0" presId="urn:microsoft.com/office/officeart/2005/8/layout/process2"/>
    <dgm:cxn modelId="{7ED9DBA5-8749-473F-9178-B35A0377EB5E}" srcId="{8FFF6CA8-ACF0-43AC-9E91-FFB1DDF8E84B}" destId="{902A8935-0C5E-4D18-8FC9-833464B96716}" srcOrd="1" destOrd="0" parTransId="{AC26A83A-9EA2-48C3-A256-792CF3E5EBF1}" sibTransId="{D039E171-9D07-434D-A12E-A83820C78C7C}"/>
    <dgm:cxn modelId="{EECE97B0-3980-4F0D-B5D7-6337D7B93B06}" srcId="{8FFF6CA8-ACF0-43AC-9E91-FFB1DDF8E84B}" destId="{C1A73C88-08C1-472C-A52F-F0EEE0E3BD71}" srcOrd="2" destOrd="0" parTransId="{7F80E516-ED2A-484F-94E2-A796B49A3B2A}" sibTransId="{BF66C80A-4D97-4E41-8130-E965D5C6A039}"/>
    <dgm:cxn modelId="{6A6836CA-A6F5-4D40-A4DB-55CECBD44021}" type="presOf" srcId="{1BC50437-116A-421F-94FA-9F458A8E312E}" destId="{92066370-9B7C-4492-83A5-98E36F638084}" srcOrd="0" destOrd="1" presId="urn:microsoft.com/office/officeart/2005/8/layout/process2"/>
    <dgm:cxn modelId="{4B0A6CD4-4F08-40DD-91EA-45140698A197}" type="presOf" srcId="{D039E171-9D07-434D-A12E-A83820C78C7C}" destId="{FC84EEDF-502B-43BF-B427-E48A54B185FE}" srcOrd="1" destOrd="0" presId="urn:microsoft.com/office/officeart/2005/8/layout/process2"/>
    <dgm:cxn modelId="{E595D6D4-DEA0-4E44-98A2-7B62B143C1E8}" srcId="{B373AC0A-FB68-4B02-82A0-54937933C049}" destId="{E8A744E2-75EA-4490-9F72-9716A62ACBF9}" srcOrd="2" destOrd="0" parTransId="{94336C19-C975-44F5-A7D7-4E51B2631A2C}" sibTransId="{A5203A36-C78D-4653-B1EF-60D51DB91D68}"/>
    <dgm:cxn modelId="{A97599E4-2DEE-40B3-B484-40F9B45EA269}" type="presOf" srcId="{C1A73C88-08C1-472C-A52F-F0EEE0E3BD71}" destId="{74703216-5C92-47D0-A58B-477689A5ADDD}" srcOrd="0" destOrd="0" presId="urn:microsoft.com/office/officeart/2005/8/layout/process2"/>
    <dgm:cxn modelId="{F574121E-B168-4794-AD19-39A2F2C8F976}" type="presParOf" srcId="{350BCB56-D75B-472B-ACEB-3392455DF974}" destId="{92066370-9B7C-4492-83A5-98E36F638084}" srcOrd="0" destOrd="0" presId="urn:microsoft.com/office/officeart/2005/8/layout/process2"/>
    <dgm:cxn modelId="{D3055FAE-D099-4764-8E99-3E6ADCD65112}" type="presParOf" srcId="{350BCB56-D75B-472B-ACEB-3392455DF974}" destId="{EB2A617C-21C7-41B2-96CB-CEFEFDA34406}" srcOrd="1" destOrd="0" presId="urn:microsoft.com/office/officeart/2005/8/layout/process2"/>
    <dgm:cxn modelId="{B3026037-BAB1-4C37-A9D7-B25E2EE68108}" type="presParOf" srcId="{EB2A617C-21C7-41B2-96CB-CEFEFDA34406}" destId="{02720E28-BC7D-40D7-9CD6-AEE67E358D5B}" srcOrd="0" destOrd="0" presId="urn:microsoft.com/office/officeart/2005/8/layout/process2"/>
    <dgm:cxn modelId="{E9D73566-478D-4673-BB8D-F08EACFE1A28}" type="presParOf" srcId="{350BCB56-D75B-472B-ACEB-3392455DF974}" destId="{22679294-7DE7-4F3E-B3E9-485CEFA3E3E2}" srcOrd="2" destOrd="0" presId="urn:microsoft.com/office/officeart/2005/8/layout/process2"/>
    <dgm:cxn modelId="{FFECDDA0-42D1-4DA8-993E-1F72C6583062}" type="presParOf" srcId="{350BCB56-D75B-472B-ACEB-3392455DF974}" destId="{D970A329-9536-4F6D-9037-31C966836121}" srcOrd="3" destOrd="0" presId="urn:microsoft.com/office/officeart/2005/8/layout/process2"/>
    <dgm:cxn modelId="{D213FDA7-F306-43D8-AA22-1E014BF34C14}" type="presParOf" srcId="{D970A329-9536-4F6D-9037-31C966836121}" destId="{FC84EEDF-502B-43BF-B427-E48A54B185FE}" srcOrd="0" destOrd="0" presId="urn:microsoft.com/office/officeart/2005/8/layout/process2"/>
    <dgm:cxn modelId="{40B1A84D-9A13-4A4F-942F-06F6014CEE72}" type="presParOf" srcId="{350BCB56-D75B-472B-ACEB-3392455DF974}" destId="{74703216-5C92-47D0-A58B-477689A5ADDD}"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1AF9C-0A37-4732-8753-786FE1705F6C}">
      <dsp:nvSpPr>
        <dsp:cNvPr id="0" name=""/>
        <dsp:cNvSpPr/>
      </dsp:nvSpPr>
      <dsp:spPr>
        <a:xfrm>
          <a:off x="1391954" y="-23419"/>
          <a:ext cx="1072160" cy="768324"/>
        </a:xfrm>
        <a:prstGeom prst="ellipse">
          <a:avLst/>
        </a:prstGeom>
        <a:noFill/>
        <a:ln w="25400" cap="flat" cmpd="sng" algn="ctr">
          <a:solidFill>
            <a:srgbClr val="0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pl-PL" sz="900" b="1" kern="1200" dirty="0">
              <a:solidFill>
                <a:schemeClr val="tx1"/>
              </a:solidFill>
            </a:rPr>
            <a:t>Włączenie</a:t>
          </a:r>
        </a:p>
      </dsp:txBody>
      <dsp:txXfrm>
        <a:off x="1548968" y="89099"/>
        <a:ext cx="758132" cy="543288"/>
      </dsp:txXfrm>
    </dsp:sp>
    <dsp:sp modelId="{D87B31F8-DCAC-4058-8063-520F2CEB8BC5}">
      <dsp:nvSpPr>
        <dsp:cNvPr id="0" name=""/>
        <dsp:cNvSpPr/>
      </dsp:nvSpPr>
      <dsp:spPr>
        <a:xfrm rot="2700000">
          <a:off x="2259804" y="629346"/>
          <a:ext cx="132649" cy="258983"/>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l-PL" sz="1100" kern="1200">
            <a:solidFill>
              <a:schemeClr val="accent1"/>
            </a:solidFill>
          </a:endParaRPr>
        </a:p>
      </dsp:txBody>
      <dsp:txXfrm>
        <a:off x="2265632" y="667073"/>
        <a:ext cx="92854" cy="155389"/>
      </dsp:txXfrm>
    </dsp:sp>
    <dsp:sp modelId="{632D479D-99B1-42EF-85E5-0E50A3C14F24}">
      <dsp:nvSpPr>
        <dsp:cNvPr id="0" name=""/>
        <dsp:cNvSpPr/>
      </dsp:nvSpPr>
      <dsp:spPr>
        <a:xfrm>
          <a:off x="2225669" y="756185"/>
          <a:ext cx="1035503" cy="839888"/>
        </a:xfrm>
        <a:prstGeom prst="ellipse">
          <a:avLst/>
        </a:prstGeom>
        <a:noFill/>
        <a:ln w="25400" cap="flat" cmpd="sng" algn="ctr">
          <a:solidFill>
            <a:srgbClr val="0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pl-PL" sz="1000" b="1" kern="1200" dirty="0">
              <a:solidFill>
                <a:schemeClr val="tx1"/>
              </a:solidFill>
            </a:rPr>
            <a:t>Opiniowanie</a:t>
          </a:r>
        </a:p>
      </dsp:txBody>
      <dsp:txXfrm>
        <a:off x="2377315" y="879184"/>
        <a:ext cx="732211" cy="593890"/>
      </dsp:txXfrm>
    </dsp:sp>
    <dsp:sp modelId="{D43BC3CC-17CD-40A5-8858-C368C8A78ECF}">
      <dsp:nvSpPr>
        <dsp:cNvPr id="0" name=""/>
        <dsp:cNvSpPr/>
      </dsp:nvSpPr>
      <dsp:spPr>
        <a:xfrm rot="8100000">
          <a:off x="2281997" y="1449097"/>
          <a:ext cx="117930" cy="258983"/>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l-PL" sz="1100" kern="1200"/>
        </a:p>
      </dsp:txBody>
      <dsp:txXfrm rot="10800000">
        <a:off x="2312195" y="1488386"/>
        <a:ext cx="82551" cy="155389"/>
      </dsp:txXfrm>
    </dsp:sp>
    <dsp:sp modelId="{167821AE-2D52-47A6-A18D-B6A3401EDC9F}">
      <dsp:nvSpPr>
        <dsp:cNvPr id="0" name=""/>
        <dsp:cNvSpPr/>
      </dsp:nvSpPr>
      <dsp:spPr>
        <a:xfrm>
          <a:off x="1407796" y="1560511"/>
          <a:ext cx="1040476" cy="862011"/>
        </a:xfrm>
        <a:prstGeom prst="ellipse">
          <a:avLst/>
        </a:prstGeom>
        <a:noFill/>
        <a:ln w="25400" cap="flat" cmpd="sng" algn="ctr">
          <a:solidFill>
            <a:srgbClr val="0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pl-PL" sz="1000" b="1" kern="1200" dirty="0">
              <a:solidFill>
                <a:schemeClr val="tx1"/>
              </a:solidFill>
            </a:rPr>
            <a:t>Kontrola</a:t>
          </a:r>
        </a:p>
      </dsp:txBody>
      <dsp:txXfrm>
        <a:off x="1560170" y="1686750"/>
        <a:ext cx="735728" cy="609533"/>
      </dsp:txXfrm>
    </dsp:sp>
    <dsp:sp modelId="{4AB721BE-588A-4267-AA0A-60F0EC72BCFE}">
      <dsp:nvSpPr>
        <dsp:cNvPr id="0" name=""/>
        <dsp:cNvSpPr/>
      </dsp:nvSpPr>
      <dsp:spPr>
        <a:xfrm rot="13500000">
          <a:off x="1469297" y="1458576"/>
          <a:ext cx="110576" cy="258983"/>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l-PL" sz="1100" kern="1200"/>
        </a:p>
      </dsp:txBody>
      <dsp:txXfrm rot="10800000">
        <a:off x="1497612" y="1522101"/>
        <a:ext cx="77403" cy="155389"/>
      </dsp:txXfrm>
    </dsp:sp>
    <dsp:sp modelId="{107BBA7A-2303-44DF-A16C-205ED1DE09D3}">
      <dsp:nvSpPr>
        <dsp:cNvPr id="0" name=""/>
        <dsp:cNvSpPr/>
      </dsp:nvSpPr>
      <dsp:spPr>
        <a:xfrm>
          <a:off x="553266" y="755944"/>
          <a:ext cx="1118761" cy="840372"/>
        </a:xfrm>
        <a:prstGeom prst="ellipse">
          <a:avLst/>
        </a:prstGeom>
        <a:noFill/>
        <a:ln w="25400" cap="flat" cmpd="sng" algn="ctr">
          <a:solidFill>
            <a:srgbClr val="0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pl-PL" sz="1000" b="1" kern="1200" dirty="0">
              <a:solidFill>
                <a:schemeClr val="tx1"/>
              </a:solidFill>
            </a:rPr>
            <a:t>Dialog</a:t>
          </a:r>
        </a:p>
      </dsp:txBody>
      <dsp:txXfrm>
        <a:off x="717105" y="879014"/>
        <a:ext cx="791083" cy="594232"/>
      </dsp:txXfrm>
    </dsp:sp>
    <dsp:sp modelId="{7FEE38EA-EA6E-45C3-8704-22EB753C121B}">
      <dsp:nvSpPr>
        <dsp:cNvPr id="0" name=""/>
        <dsp:cNvSpPr/>
      </dsp:nvSpPr>
      <dsp:spPr>
        <a:xfrm rot="18900000">
          <a:off x="1467035" y="629602"/>
          <a:ext cx="125295" cy="258983"/>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l-PL" sz="1100" kern="1200"/>
        </a:p>
      </dsp:txBody>
      <dsp:txXfrm>
        <a:off x="1472540" y="694688"/>
        <a:ext cx="87707" cy="1553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66370-9B7C-4492-83A5-98E36F638084}">
      <dsp:nvSpPr>
        <dsp:cNvPr id="0" name=""/>
        <dsp:cNvSpPr/>
      </dsp:nvSpPr>
      <dsp:spPr>
        <a:xfrm>
          <a:off x="78905" y="2004"/>
          <a:ext cx="6079428" cy="1492382"/>
        </a:xfrm>
        <a:prstGeom prst="roundRect">
          <a:avLst>
            <a:gd name="adj" fmla="val 10000"/>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l-PL" sz="1800" b="1" kern="1200" dirty="0">
              <a:solidFill>
                <a:schemeClr val="tx1"/>
              </a:solidFill>
              <a:latin typeface="Calibri" panose="020F0502020204030204" pitchFamily="34" charset="0"/>
              <a:cs typeface="Calibri" panose="020F0502020204030204" pitchFamily="34" charset="0"/>
            </a:rPr>
            <a:t>Określenie zasad wyznaczania składu oraz zasad działania Komitetu Rewitalizacji</a:t>
          </a:r>
        </a:p>
        <a:p>
          <a:pPr marL="171450" lvl="1" indent="-171450" algn="ctr" defTabSz="711200">
            <a:lnSpc>
              <a:spcPct val="90000"/>
            </a:lnSpc>
            <a:spcBef>
              <a:spcPct val="0"/>
            </a:spcBef>
            <a:spcAft>
              <a:spcPct val="15000"/>
            </a:spcAft>
            <a:buChar char="•"/>
          </a:pPr>
          <a:r>
            <a:rPr lang="pl-PL" sz="1600" kern="1200" dirty="0">
              <a:solidFill>
                <a:schemeClr val="tx1"/>
              </a:solidFill>
              <a:latin typeface="Calibri" panose="020F0502020204030204" pitchFamily="34" charset="0"/>
              <a:cs typeface="Calibri" panose="020F0502020204030204" pitchFamily="34" charset="0"/>
            </a:rPr>
            <a:t>Projekt uchwały</a:t>
          </a:r>
        </a:p>
        <a:p>
          <a:pPr marL="171450" lvl="1" indent="-171450" algn="ctr" defTabSz="711200">
            <a:lnSpc>
              <a:spcPct val="90000"/>
            </a:lnSpc>
            <a:spcBef>
              <a:spcPct val="0"/>
            </a:spcBef>
            <a:spcAft>
              <a:spcPct val="15000"/>
            </a:spcAft>
            <a:buChar char="•"/>
          </a:pPr>
          <a:r>
            <a:rPr lang="pl-PL" sz="1600" kern="1200" dirty="0">
              <a:solidFill>
                <a:schemeClr val="tx1"/>
              </a:solidFill>
              <a:latin typeface="Calibri" panose="020F0502020204030204" pitchFamily="34" charset="0"/>
              <a:cs typeface="Calibri" panose="020F0502020204030204" pitchFamily="34" charset="0"/>
            </a:rPr>
            <a:t>Konsultacje społeczne projektu uchwały</a:t>
          </a:r>
        </a:p>
        <a:p>
          <a:pPr marL="171450" lvl="1" indent="-171450" algn="ctr" defTabSz="711200">
            <a:lnSpc>
              <a:spcPct val="90000"/>
            </a:lnSpc>
            <a:spcBef>
              <a:spcPct val="0"/>
            </a:spcBef>
            <a:spcAft>
              <a:spcPct val="15000"/>
            </a:spcAft>
            <a:buChar char="•"/>
          </a:pPr>
          <a:r>
            <a:rPr lang="pl-PL" sz="1600" kern="1200" dirty="0">
              <a:solidFill>
                <a:schemeClr val="tx1"/>
              </a:solidFill>
              <a:latin typeface="Calibri" panose="020F0502020204030204" pitchFamily="34" charset="0"/>
              <a:cs typeface="Calibri" panose="020F0502020204030204" pitchFamily="34" charset="0"/>
            </a:rPr>
            <a:t>Podjęcie uchwały</a:t>
          </a:r>
        </a:p>
      </dsp:txBody>
      <dsp:txXfrm>
        <a:off x="122615" y="45714"/>
        <a:ext cx="5992008" cy="1404962"/>
      </dsp:txXfrm>
    </dsp:sp>
    <dsp:sp modelId="{EB2A617C-21C7-41B2-96CB-CEFEFDA34406}">
      <dsp:nvSpPr>
        <dsp:cNvPr id="0" name=""/>
        <dsp:cNvSpPr/>
      </dsp:nvSpPr>
      <dsp:spPr>
        <a:xfrm rot="5385538">
          <a:off x="2979287" y="1476050"/>
          <a:ext cx="286317" cy="363629"/>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pl-PL" sz="1400" kern="1200">
            <a:solidFill>
              <a:schemeClr val="bg2">
                <a:lumMod val="60000"/>
                <a:lumOff val="40000"/>
              </a:schemeClr>
            </a:solidFill>
          </a:endParaRPr>
        </a:p>
      </dsp:txBody>
      <dsp:txXfrm rot="-5400000">
        <a:off x="3013177" y="1514706"/>
        <a:ext cx="218177" cy="200422"/>
      </dsp:txXfrm>
    </dsp:sp>
    <dsp:sp modelId="{22679294-7DE7-4F3E-B3E9-485CEFA3E3E2}">
      <dsp:nvSpPr>
        <dsp:cNvPr id="0" name=""/>
        <dsp:cNvSpPr/>
      </dsp:nvSpPr>
      <dsp:spPr>
        <a:xfrm>
          <a:off x="603129" y="1821342"/>
          <a:ext cx="5044620" cy="1096115"/>
        </a:xfrm>
        <a:prstGeom prst="roundRect">
          <a:avLst>
            <a:gd name="adj" fmla="val 1000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l-PL" sz="1800" b="1" kern="1200" dirty="0">
              <a:solidFill>
                <a:schemeClr val="tx1"/>
              </a:solidFill>
              <a:latin typeface="Calibri" panose="020F0502020204030204" pitchFamily="34" charset="0"/>
              <a:cs typeface="Calibri" panose="020F0502020204030204" pitchFamily="34" charset="0"/>
            </a:rPr>
            <a:t>Nabór kandydatów</a:t>
          </a:r>
        </a:p>
        <a:p>
          <a:pPr marL="0" lvl="0" indent="0" algn="ctr" defTabSz="800100">
            <a:lnSpc>
              <a:spcPct val="90000"/>
            </a:lnSpc>
            <a:spcBef>
              <a:spcPct val="0"/>
            </a:spcBef>
            <a:spcAft>
              <a:spcPct val="35000"/>
            </a:spcAft>
            <a:buNone/>
          </a:pPr>
          <a:r>
            <a:rPr lang="pl-PL" sz="1600" kern="1200" dirty="0">
              <a:solidFill>
                <a:schemeClr val="tx1"/>
              </a:solidFill>
              <a:latin typeface="Calibri" panose="020F0502020204030204" pitchFamily="34" charset="0"/>
              <a:cs typeface="Calibri" panose="020F0502020204030204" pitchFamily="34" charset="0"/>
            </a:rPr>
            <a:t>Ogłoszenie o naborze określające wymagania z uchwały w sprawie zasad wyznaczania składu oraz zasad działania </a:t>
          </a:r>
          <a:endParaRPr lang="pl-PL" sz="1800" b="1" kern="1200" dirty="0">
            <a:solidFill>
              <a:schemeClr val="tx1"/>
            </a:solidFill>
            <a:latin typeface="Calibri" panose="020F0502020204030204" pitchFamily="34" charset="0"/>
            <a:cs typeface="Calibri" panose="020F0502020204030204" pitchFamily="34" charset="0"/>
          </a:endParaRPr>
        </a:p>
      </dsp:txBody>
      <dsp:txXfrm>
        <a:off x="635233" y="1853446"/>
        <a:ext cx="4980412" cy="1031907"/>
      </dsp:txXfrm>
    </dsp:sp>
    <dsp:sp modelId="{D970A329-9536-4F6D-9037-31C966836121}">
      <dsp:nvSpPr>
        <dsp:cNvPr id="0" name=""/>
        <dsp:cNvSpPr/>
      </dsp:nvSpPr>
      <dsp:spPr>
        <a:xfrm rot="5400000">
          <a:off x="3022641" y="2946481"/>
          <a:ext cx="313823" cy="363629"/>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pl-PL" sz="1400" kern="1200" dirty="0"/>
        </a:p>
      </dsp:txBody>
      <dsp:txXfrm rot="-5400000">
        <a:off x="3070464" y="2971385"/>
        <a:ext cx="218177" cy="219676"/>
      </dsp:txXfrm>
    </dsp:sp>
    <dsp:sp modelId="{74703216-5C92-47D0-A58B-477689A5ADDD}">
      <dsp:nvSpPr>
        <dsp:cNvPr id="0" name=""/>
        <dsp:cNvSpPr/>
      </dsp:nvSpPr>
      <dsp:spPr>
        <a:xfrm>
          <a:off x="1256643" y="3339134"/>
          <a:ext cx="3912650" cy="515585"/>
        </a:xfrm>
        <a:prstGeom prst="roundRect">
          <a:avLst>
            <a:gd name="adj" fmla="val 1000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l-PL" sz="1800" b="1" kern="1200" dirty="0">
              <a:solidFill>
                <a:schemeClr val="tx1"/>
              </a:solidFill>
              <a:latin typeface="Calibri" panose="020F0502020204030204" pitchFamily="34" charset="0"/>
              <a:cs typeface="Calibri" panose="020F0502020204030204" pitchFamily="34" charset="0"/>
            </a:rPr>
            <a:t>Powołanie Komitetu Rewitalizacji</a:t>
          </a:r>
          <a:br>
            <a:rPr lang="pl-PL" sz="1800" b="1" kern="1200" dirty="0">
              <a:solidFill>
                <a:schemeClr val="tx1"/>
              </a:solidFill>
              <a:latin typeface="Calibri" panose="020F0502020204030204" pitchFamily="34" charset="0"/>
              <a:cs typeface="Calibri" panose="020F0502020204030204" pitchFamily="34" charset="0"/>
            </a:rPr>
          </a:br>
          <a:r>
            <a:rPr lang="pl-PL" sz="1600" kern="1200" dirty="0">
              <a:solidFill>
                <a:schemeClr val="tx1"/>
              </a:solidFill>
              <a:latin typeface="Calibri" panose="020F0502020204030204" pitchFamily="34" charset="0"/>
              <a:cs typeface="Calibri" panose="020F0502020204030204" pitchFamily="34" charset="0"/>
            </a:rPr>
            <a:t>Zarządzenie w sprawie powołania KR</a:t>
          </a:r>
          <a:endParaRPr lang="pl-PL" sz="1800" b="1" kern="1200" dirty="0">
            <a:solidFill>
              <a:schemeClr val="tx1"/>
            </a:solidFill>
            <a:latin typeface="Calibri" panose="020F0502020204030204" pitchFamily="34" charset="0"/>
            <a:cs typeface="Calibri" panose="020F0502020204030204" pitchFamily="34" charset="0"/>
          </a:endParaRPr>
        </a:p>
      </dsp:txBody>
      <dsp:txXfrm>
        <a:off x="1271744" y="3354235"/>
        <a:ext cx="3882448" cy="48538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B1063D64-77F7-00D5-1EF2-8F3022524A5A}"/>
              </a:ext>
            </a:extLst>
          </p:cNvPr>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CCACDBF8-3E7E-E3DE-C5AD-8CBAB22508EA}"/>
              </a:ext>
            </a:extLst>
          </p:cNvPr>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5364E9CD-274B-4A9D-93D8-9CB6381772FD}" type="datetimeFigureOut">
              <a:rPr lang="pl-PL" smtClean="0"/>
              <a:t>2026-07-31</a:t>
            </a:fld>
            <a:endParaRPr lang="pl-PL"/>
          </a:p>
        </p:txBody>
      </p:sp>
      <p:sp>
        <p:nvSpPr>
          <p:cNvPr id="4" name="Symbol zastępczy stopki 3">
            <a:extLst>
              <a:ext uri="{FF2B5EF4-FFF2-40B4-BE49-F238E27FC236}">
                <a16:creationId xmlns:a16="http://schemas.microsoft.com/office/drawing/2014/main" id="{AC6BD374-89CA-BE08-3142-0ECE339FB334}"/>
              </a:ext>
            </a:extLst>
          </p:cNvPr>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1E8A1D83-DDDD-6741-99DA-59F212691575}"/>
              </a:ext>
            </a:extLst>
          </p:cNvPr>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39D4D115-EA29-4252-90B7-8F82176280BB}" type="slidenum">
              <a:rPr lang="pl-PL" smtClean="0"/>
              <a:t>‹#›</a:t>
            </a:fld>
            <a:endParaRPr lang="pl-PL"/>
          </a:p>
        </p:txBody>
      </p:sp>
    </p:spTree>
    <p:extLst>
      <p:ext uri="{BB962C8B-B14F-4D97-AF65-F5344CB8AC3E}">
        <p14:creationId xmlns:p14="http://schemas.microsoft.com/office/powerpoint/2010/main" val="17190313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43415F7B-1543-4310-9585-0EFFC5D1DF71}" type="datetimeFigureOut">
              <a:rPr lang="pl-PL" smtClean="0"/>
              <a:t>2026-07-31</a:t>
            </a:fld>
            <a:endParaRPr lang="pl-PL"/>
          </a:p>
        </p:txBody>
      </p:sp>
      <p:sp>
        <p:nvSpPr>
          <p:cNvPr id="4" name="Symbol zastępczy obrazu slajdu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ED634BD1-1496-41E5-891F-C72B85382964}" type="slidenum">
              <a:rPr lang="pl-PL" smtClean="0"/>
              <a:t>‹#›</a:t>
            </a:fld>
            <a:endParaRPr lang="pl-PL"/>
          </a:p>
        </p:txBody>
      </p:sp>
    </p:spTree>
    <p:extLst>
      <p:ext uri="{BB962C8B-B14F-4D97-AF65-F5344CB8AC3E}">
        <p14:creationId xmlns:p14="http://schemas.microsoft.com/office/powerpoint/2010/main" val="217352429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ED634BD1-1496-41E5-891F-C72B85382964}" type="slidenum">
              <a:rPr lang="pl-PL" smtClean="0"/>
              <a:t>10</a:t>
            </a:fld>
            <a:endParaRPr lang="pl-PL"/>
          </a:p>
        </p:txBody>
      </p:sp>
    </p:spTree>
    <p:extLst>
      <p:ext uri="{BB962C8B-B14F-4D97-AF65-F5344CB8AC3E}">
        <p14:creationId xmlns:p14="http://schemas.microsoft.com/office/powerpoint/2010/main" val="3596071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1597819"/>
            <a:ext cx="7772400" cy="1102519"/>
          </a:xfrm>
        </p:spPr>
        <p:txBody>
          <a:bodyPr/>
          <a:lstStyle/>
          <a:p>
            <a:r>
              <a:rPr lang="pl-PL"/>
              <a:t>Kliknij, aby edytować styl</a:t>
            </a:r>
          </a:p>
        </p:txBody>
      </p:sp>
      <p:sp>
        <p:nvSpPr>
          <p:cNvPr id="3" name="Podtytuł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05979"/>
            <a:ext cx="2057400" cy="4388644"/>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05979"/>
            <a:ext cx="6019800" cy="438864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3305176"/>
            <a:ext cx="7772400" cy="1021556"/>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1" y="204787"/>
            <a:ext cx="3008313" cy="871538"/>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3600450"/>
            <a:ext cx="5486400" cy="425054"/>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BCA47BA-B5C9-4A12-957A-4EC049A029D8}" type="datetimeFigureOut">
              <a:rPr lang="pl-PL" smtClean="0"/>
              <a:pPr/>
              <a:t>2026-07-31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F21B715-D5EF-46D0-8F4B-DB286F7E6563}"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92000"/>
          </a:schemeClr>
        </a:soli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BCA47BA-B5C9-4A12-957A-4EC049A029D8}" type="datetimeFigureOut">
              <a:rPr lang="pl-PL" smtClean="0"/>
              <a:pPr/>
              <a:t>2026-07-31</a:t>
            </a:fld>
            <a:endParaRPr lang="pl-PL"/>
          </a:p>
        </p:txBody>
      </p:sp>
      <p:sp>
        <p:nvSpPr>
          <p:cNvPr id="5" name="Symbol zastępczy stopki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F21B715-D5EF-46D0-8F4B-DB286F7E6563}"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mailto:rewitalizacja@chorzow.eu"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www.chorzow.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rewitalizacja.chorzow.eu/"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p:cNvGrpSpPr/>
        <p:nvPr/>
      </p:nvGrpSpPr>
      <p:grpSpPr>
        <a:xfrm>
          <a:off x="0" y="0"/>
          <a:ext cx="0" cy="0"/>
          <a:chOff x="0" y="0"/>
          <a:chExt cx="0" cy="0"/>
        </a:xfrm>
      </p:grpSpPr>
      <p:sp>
        <p:nvSpPr>
          <p:cNvPr id="4" name="Prostokąt 3"/>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ctrTitle"/>
          </p:nvPr>
        </p:nvSpPr>
        <p:spPr>
          <a:xfrm>
            <a:off x="-324544" y="-17925"/>
            <a:ext cx="7772400" cy="1102519"/>
          </a:xfrm>
          <a:noFill/>
          <a:ln>
            <a:noFill/>
          </a:ln>
        </p:spPr>
        <p:style>
          <a:lnRef idx="2">
            <a:schemeClr val="accent2"/>
          </a:lnRef>
          <a:fillRef idx="1">
            <a:schemeClr val="lt1"/>
          </a:fillRef>
          <a:effectRef idx="0">
            <a:schemeClr val="accent2"/>
          </a:effectRef>
          <a:fontRef idx="minor">
            <a:schemeClr val="dk1"/>
          </a:fontRef>
        </p:style>
        <p:txBody>
          <a:bodyPr/>
          <a:lstStyle/>
          <a:p>
            <a:pPr lvl="0"/>
            <a:r>
              <a:rPr lang="pl-PL" b="1" dirty="0">
                <a:sym typeface="Calibri"/>
              </a:rPr>
              <a:t>GPR Miasta Chorzów do 2030</a:t>
            </a:r>
          </a:p>
        </p:txBody>
      </p:sp>
      <p:sp>
        <p:nvSpPr>
          <p:cNvPr id="3" name="Podtytuł 2"/>
          <p:cNvSpPr>
            <a:spLocks noGrp="1"/>
          </p:cNvSpPr>
          <p:nvPr>
            <p:ph type="subTitle" idx="1"/>
          </p:nvPr>
        </p:nvSpPr>
        <p:spPr>
          <a:xfrm>
            <a:off x="1170484" y="1995686"/>
            <a:ext cx="6803032" cy="1314450"/>
          </a:xfrm>
        </p:spPr>
        <p:txBody>
          <a:bodyPr>
            <a:normAutofit fontScale="77500" lnSpcReduction="20000"/>
          </a:bodyPr>
          <a:lstStyle/>
          <a:p>
            <a:pPr lvl="0"/>
            <a:r>
              <a:rPr lang="pl-PL" b="1" dirty="0">
                <a:solidFill>
                  <a:schemeClr val="tx1"/>
                </a:solidFill>
                <a:latin typeface="Calibri" panose="020F0502020204030204" pitchFamily="34" charset="0"/>
                <a:ea typeface="Calibri"/>
                <a:cs typeface="Calibri" panose="020F0502020204030204" pitchFamily="34" charset="0"/>
                <a:sym typeface="Calibri"/>
              </a:rPr>
              <a:t>Konsultacje społeczne</a:t>
            </a:r>
            <a:br>
              <a:rPr lang="pl-PL" b="1" dirty="0">
                <a:solidFill>
                  <a:schemeClr val="tx1"/>
                </a:solidFill>
                <a:latin typeface="Calibri" panose="020F0502020204030204" pitchFamily="34" charset="0"/>
                <a:ea typeface="Calibri"/>
                <a:cs typeface="Calibri" panose="020F0502020204030204" pitchFamily="34" charset="0"/>
                <a:sym typeface="Calibri"/>
              </a:rPr>
            </a:br>
            <a:r>
              <a:rPr lang="pl-PL" b="1" dirty="0">
                <a:solidFill>
                  <a:schemeClr val="tx1"/>
                </a:solidFill>
                <a:latin typeface="Calibri" panose="020F0502020204030204" pitchFamily="34" charset="0"/>
                <a:ea typeface="Calibri"/>
                <a:cs typeface="Calibri" panose="020F0502020204030204" pitchFamily="34" charset="0"/>
                <a:sym typeface="Calibri"/>
              </a:rPr>
              <a:t>w sprawie określenia zasad wyznaczania składu </a:t>
            </a:r>
            <a:br>
              <a:rPr lang="pl-PL" b="1" dirty="0">
                <a:solidFill>
                  <a:schemeClr val="tx1"/>
                </a:solidFill>
                <a:latin typeface="Calibri" panose="020F0502020204030204" pitchFamily="34" charset="0"/>
                <a:ea typeface="Calibri"/>
                <a:cs typeface="Calibri" panose="020F0502020204030204" pitchFamily="34" charset="0"/>
                <a:sym typeface="Calibri"/>
              </a:rPr>
            </a:br>
            <a:r>
              <a:rPr lang="pl-PL" b="1" dirty="0">
                <a:solidFill>
                  <a:schemeClr val="tx1"/>
                </a:solidFill>
                <a:latin typeface="Calibri" panose="020F0502020204030204" pitchFamily="34" charset="0"/>
                <a:ea typeface="Calibri"/>
                <a:cs typeface="Calibri" panose="020F0502020204030204" pitchFamily="34" charset="0"/>
                <a:sym typeface="Calibri"/>
              </a:rPr>
              <a:t>oraz zasad działania Komitetu Rewitalizacji</a:t>
            </a:r>
          </a:p>
          <a:p>
            <a:pPr lvl="0"/>
            <a:endParaRPr lang="pl-PL" b="1" dirty="0">
              <a:solidFill>
                <a:schemeClr val="tx1"/>
              </a:solidFill>
              <a:latin typeface="Calibri" panose="020F0502020204030204" pitchFamily="34" charset="0"/>
              <a:ea typeface="Calibri"/>
              <a:cs typeface="Calibri" panose="020F0502020204030204" pitchFamily="34" charset="0"/>
              <a:sym typeface="Calibri"/>
            </a:endParaRPr>
          </a:p>
          <a:p>
            <a:pPr lvl="0"/>
            <a:endParaRPr lang="pl-PL" b="1" dirty="0">
              <a:solidFill>
                <a:schemeClr val="tx1"/>
              </a:solidFill>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3591147915"/>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3000"/>
          </a:stretch>
        </a:blipFill>
        <a:effectLst/>
      </p:bgPr>
    </p:bg>
    <p:spTree>
      <p:nvGrpSpPr>
        <p:cNvPr id="1" name="">
          <a:extLst>
            <a:ext uri="{FF2B5EF4-FFF2-40B4-BE49-F238E27FC236}">
              <a16:creationId xmlns:a16="http://schemas.microsoft.com/office/drawing/2014/main" id="{6D45F8E2-2EA6-43C2-2FCC-A6CA7FC3B167}"/>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7BA02233-B318-9B06-41E6-69D0865A72D8}"/>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89AC7DD2-490B-8598-50D5-CCC2A28BD402}"/>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03F6D9D4-74F7-9769-4D34-8EBEFE977E6D}"/>
              </a:ext>
            </a:extLst>
          </p:cNvPr>
          <p:cNvSpPr txBox="1"/>
          <p:nvPr/>
        </p:nvSpPr>
        <p:spPr>
          <a:xfrm>
            <a:off x="179512" y="195486"/>
            <a:ext cx="8208912" cy="5578450"/>
          </a:xfrm>
          <a:prstGeom prst="rect">
            <a:avLst/>
          </a:prstGeom>
          <a:noFill/>
        </p:spPr>
        <p:txBody>
          <a:bodyPr wrap="square" rtlCol="0">
            <a:spAutoFit/>
          </a:bodyPr>
          <a:lstStyle/>
          <a:p>
            <a:r>
              <a:rPr lang="pl-PL" sz="2000" b="1" i="1" dirty="0"/>
              <a:t>Forma zgłoszeń</a:t>
            </a:r>
          </a:p>
          <a:p>
            <a:pPr>
              <a:lnSpc>
                <a:spcPts val="2100"/>
              </a:lnSpc>
            </a:pPr>
            <a:endParaRPr lang="pl-PL" sz="800" dirty="0"/>
          </a:p>
          <a:p>
            <a:pPr marL="285750" indent="-285750" algn="just">
              <a:lnSpc>
                <a:spcPts val="2100"/>
              </a:lnSpc>
              <a:buFont typeface="Wingdings" panose="05000000000000000000" pitchFamily="2" charset="2"/>
              <a:buChar char="q"/>
            </a:pPr>
            <a:r>
              <a:rPr lang="pl-PL" dirty="0">
                <a:cs typeface="Calibri" panose="020F0502020204030204" pitchFamily="34" charset="0"/>
              </a:rPr>
              <a:t>Zgłoszenie chęci przystąpienia do Komitetu następuje na podstawie złożenia formularza zgłoszeniowego</a:t>
            </a:r>
          </a:p>
          <a:p>
            <a:pPr marL="285750" indent="-285750" algn="just">
              <a:lnSpc>
                <a:spcPts val="2100"/>
              </a:lnSpc>
              <a:buFont typeface="Wingdings" panose="05000000000000000000" pitchFamily="2" charset="2"/>
              <a:buChar char="q"/>
            </a:pPr>
            <a:r>
              <a:rPr lang="pl-PL" dirty="0">
                <a:cs typeface="Calibri" panose="020F0502020204030204" pitchFamily="34" charset="0"/>
              </a:rPr>
              <a:t>Kandydat na Członka Komitetu może złożyć tylko jeden formularz zgłoszeniowy </a:t>
            </a:r>
            <a:br>
              <a:rPr lang="pl-PL" dirty="0">
                <a:cs typeface="Calibri" panose="020F0502020204030204" pitchFamily="34" charset="0"/>
              </a:rPr>
            </a:br>
            <a:r>
              <a:rPr lang="pl-PL" dirty="0">
                <a:cs typeface="Calibri" panose="020F0502020204030204" pitchFamily="34" charset="0"/>
              </a:rPr>
              <a:t>i tylko jako przedstawiciel jednej kategorii podmiotów wskazanych w § 3 ust. 1 Uchwały</a:t>
            </a:r>
          </a:p>
          <a:p>
            <a:pPr marL="285750" indent="-285750" algn="just">
              <a:lnSpc>
                <a:spcPts val="2100"/>
              </a:lnSpc>
              <a:buFont typeface="Wingdings" panose="05000000000000000000" pitchFamily="2" charset="2"/>
              <a:buChar char="q"/>
            </a:pPr>
            <a:r>
              <a:rPr lang="pl-PL" dirty="0">
                <a:cs typeface="Calibri" panose="020F0502020204030204" pitchFamily="34" charset="0"/>
              </a:rPr>
              <a:t>Prezydent Miasta Chorzów ogłasza nabór na Członków Komitetu na co najmniej 30 dni przed planowanym rozpoczęciem pierwszej kadencji Komitetu lub na co najmniej 30 dni przed końcem trwającej kadencji, poprzez zamieszczenie ogłoszenia na stronie internetowej Urzędu Miasta Chorzów i w Biuletynie Informacji Publicznej Urzędu Miasta Chorzów</a:t>
            </a:r>
          </a:p>
          <a:p>
            <a:pPr marL="285750" indent="-285750" algn="just">
              <a:lnSpc>
                <a:spcPts val="2100"/>
              </a:lnSpc>
              <a:buFont typeface="Wingdings" panose="05000000000000000000" pitchFamily="2" charset="2"/>
              <a:buChar char="q"/>
            </a:pPr>
            <a:r>
              <a:rPr lang="pl-PL" dirty="0">
                <a:cs typeface="Calibri" panose="020F0502020204030204" pitchFamily="34" charset="0"/>
              </a:rPr>
              <a:t>Termin na złożenie formularza zgłoszeniowego wraz z załącznikami wynosi 14 dni, licząc od dnia opublikowania ogłoszenia</a:t>
            </a:r>
          </a:p>
          <a:p>
            <a:pPr marL="285750" indent="-285750" algn="just">
              <a:lnSpc>
                <a:spcPts val="2100"/>
              </a:lnSpc>
              <a:buFont typeface="Wingdings" panose="05000000000000000000" pitchFamily="2" charset="2"/>
              <a:buChar char="q"/>
            </a:pPr>
            <a:r>
              <a:rPr lang="pl-PL" dirty="0">
                <a:cs typeface="Calibri" panose="020F0502020204030204" pitchFamily="34" charset="0"/>
              </a:rPr>
              <a:t>O złożeniu w terminie formularza zgłoszeniowego decyduje data jego wpływu do Urzędu Miasta</a:t>
            </a:r>
          </a:p>
          <a:p>
            <a:endParaRPr lang="pl-PL" dirty="0"/>
          </a:p>
          <a:p>
            <a:endParaRPr lang="pl-PL" dirty="0"/>
          </a:p>
          <a:p>
            <a:endParaRPr lang="pl-PL" dirty="0"/>
          </a:p>
          <a:p>
            <a:endParaRPr lang="pl-PL" sz="2000" dirty="0"/>
          </a:p>
        </p:txBody>
      </p:sp>
    </p:spTree>
    <p:extLst>
      <p:ext uri="{BB962C8B-B14F-4D97-AF65-F5344CB8AC3E}">
        <p14:creationId xmlns:p14="http://schemas.microsoft.com/office/powerpoint/2010/main" val="1172835439"/>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05B65EAB-70FD-F839-5512-CF6476B78086}"/>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F91B528F-1D97-59A0-3ADE-B327C2CD3B20}"/>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9F20585B-CBCC-FC8E-1F4C-F3E36697FFFE}"/>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1C591138-D25A-761B-2CE4-2A740623B4A0}"/>
              </a:ext>
            </a:extLst>
          </p:cNvPr>
          <p:cNvSpPr txBox="1"/>
          <p:nvPr/>
        </p:nvSpPr>
        <p:spPr>
          <a:xfrm>
            <a:off x="323528" y="267494"/>
            <a:ext cx="8208912" cy="6586418"/>
          </a:xfrm>
          <a:prstGeom prst="rect">
            <a:avLst/>
          </a:prstGeom>
          <a:noFill/>
        </p:spPr>
        <p:txBody>
          <a:bodyPr wrap="square" rtlCol="0">
            <a:spAutoFit/>
          </a:bodyPr>
          <a:lstStyle/>
          <a:p>
            <a:pPr lvl="0"/>
            <a:r>
              <a:rPr lang="pl-PL" sz="2000" b="1" i="1" dirty="0"/>
              <a:t>Wybór spośród zgłoszonych kandydatur</a:t>
            </a:r>
          </a:p>
          <a:p>
            <a:pPr lvl="0"/>
            <a:endParaRPr lang="pl-PL" sz="900" dirty="0"/>
          </a:p>
          <a:p>
            <a:pPr marL="285750" lvl="0" indent="-285750" algn="just">
              <a:buFont typeface="Wingdings" panose="05000000000000000000" pitchFamily="2" charset="2"/>
              <a:buChar char="q"/>
            </a:pPr>
            <a:r>
              <a:rPr lang="pl-PL" dirty="0"/>
              <a:t>W okresie trwania naboru Prezydent Miasta powołuje Komisję ds. wyboru kandydatów na członków Komitetu Rewitalizacji Miasta Chorzów</a:t>
            </a:r>
          </a:p>
          <a:p>
            <a:pPr marL="285750" lvl="0" indent="-285750" algn="just">
              <a:buFont typeface="Wingdings" panose="05000000000000000000" pitchFamily="2" charset="2"/>
              <a:buChar char="q"/>
            </a:pPr>
            <a:endParaRPr lang="pl-PL" sz="900" dirty="0"/>
          </a:p>
          <a:p>
            <a:pPr marL="285750" lvl="0" indent="-285750" algn="just">
              <a:buFont typeface="Wingdings" panose="05000000000000000000" pitchFamily="2" charset="2"/>
              <a:buChar char="q"/>
            </a:pPr>
            <a:r>
              <a:rPr lang="pl-PL" dirty="0"/>
              <a:t>Komisja liczy od 3 do 5 osób, w jej skład wchodzi jeden przedstawiciel Rady Miasta Chorzów</a:t>
            </a:r>
          </a:p>
          <a:p>
            <a:pPr marL="285750" lvl="0" indent="-285750" algn="just">
              <a:buFont typeface="Wingdings" panose="05000000000000000000" pitchFamily="2" charset="2"/>
              <a:buChar char="q"/>
            </a:pPr>
            <a:endParaRPr lang="pl-PL" sz="900" dirty="0"/>
          </a:p>
          <a:p>
            <a:pPr marL="285750" lvl="0" indent="-285750" algn="just">
              <a:buFont typeface="Wingdings" panose="05000000000000000000" pitchFamily="2" charset="2"/>
              <a:buChar char="q"/>
            </a:pPr>
            <a:r>
              <a:rPr lang="pl-PL" dirty="0"/>
              <a:t>Członkiem Komisji nie może być osoba kandydująca do Komitetu</a:t>
            </a:r>
          </a:p>
          <a:p>
            <a:pPr marL="285750" lvl="0" indent="-285750" algn="just">
              <a:buFont typeface="Wingdings" panose="05000000000000000000" pitchFamily="2" charset="2"/>
              <a:buChar char="q"/>
            </a:pPr>
            <a:endParaRPr lang="pl-PL" sz="900" dirty="0"/>
          </a:p>
          <a:p>
            <a:pPr marL="285750" lvl="0" indent="-285750" algn="just">
              <a:buFont typeface="Wingdings" panose="05000000000000000000" pitchFamily="2" charset="2"/>
              <a:buChar char="q"/>
            </a:pPr>
            <a:r>
              <a:rPr lang="pl-PL" dirty="0"/>
              <a:t>Zadaniem Komisji jest dokonanie oceny formalnej złożonych formularzy zgłoszeniowych pod kątem spełnienia wymagań określonych w Uchwale oraz sporządzenie listy kandydatów spełniających wymagania formalne</a:t>
            </a:r>
          </a:p>
          <a:p>
            <a:pPr marL="285750" lvl="0" indent="-285750" algn="just">
              <a:buFont typeface="Wingdings" panose="05000000000000000000" pitchFamily="2" charset="2"/>
              <a:buChar char="q"/>
            </a:pPr>
            <a:endParaRPr lang="pl-PL" sz="800" dirty="0"/>
          </a:p>
          <a:p>
            <a:pPr marL="285750" lvl="0" indent="-285750" algn="just">
              <a:buFont typeface="Wingdings" panose="05000000000000000000" pitchFamily="2" charset="2"/>
              <a:buChar char="q"/>
            </a:pPr>
            <a:r>
              <a:rPr lang="pl-PL" dirty="0"/>
              <a:t>Komisja dokonuje weryfikacji formalnej zgłoszeń w terminie 14 dni od zakończenia wszystkich etapów naboru.</a:t>
            </a:r>
          </a:p>
          <a:p>
            <a:endParaRPr lang="pl-PL" sz="2000" b="1" i="1" dirty="0"/>
          </a:p>
          <a:p>
            <a:endParaRPr lang="pl-PL" sz="2000" b="1" i="1" dirty="0"/>
          </a:p>
          <a:p>
            <a:endParaRPr lang="pl-PL" b="1" i="1" dirty="0"/>
          </a:p>
          <a:p>
            <a:endParaRPr lang="pl-PL" b="1" i="1" dirty="0"/>
          </a:p>
          <a:p>
            <a:endParaRPr lang="pl-PL" b="1" i="1" dirty="0"/>
          </a:p>
          <a:p>
            <a:endParaRPr lang="pl-PL" dirty="0"/>
          </a:p>
          <a:p>
            <a:endParaRPr lang="pl-PL" dirty="0"/>
          </a:p>
          <a:p>
            <a:endParaRPr lang="pl-PL" dirty="0"/>
          </a:p>
          <a:p>
            <a:endParaRPr lang="pl-PL" sz="2000" dirty="0"/>
          </a:p>
        </p:txBody>
      </p:sp>
    </p:spTree>
    <p:extLst>
      <p:ext uri="{BB962C8B-B14F-4D97-AF65-F5344CB8AC3E}">
        <p14:creationId xmlns:p14="http://schemas.microsoft.com/office/powerpoint/2010/main" val="1383441643"/>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6E15D0D5-B7D1-8545-2E8E-9018E5A09D61}"/>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E6A28788-5631-45E9-D486-307A521D719F}"/>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1729B2B6-8972-7C4D-CA84-6A7C3427ECEB}"/>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247FD784-D7C2-AE99-4F0E-2DCCEDB78DA1}"/>
              </a:ext>
            </a:extLst>
          </p:cNvPr>
          <p:cNvSpPr txBox="1"/>
          <p:nvPr/>
        </p:nvSpPr>
        <p:spPr>
          <a:xfrm>
            <a:off x="323528" y="267494"/>
            <a:ext cx="8208912" cy="7278916"/>
          </a:xfrm>
          <a:prstGeom prst="rect">
            <a:avLst/>
          </a:prstGeom>
          <a:noFill/>
        </p:spPr>
        <p:txBody>
          <a:bodyPr wrap="square" rtlCol="0">
            <a:spAutoFit/>
          </a:bodyPr>
          <a:lstStyle/>
          <a:p>
            <a:pPr lvl="0"/>
            <a:r>
              <a:rPr lang="pl-PL" sz="2000" b="1" i="1" dirty="0"/>
              <a:t>Rozpoczęcie działalności Komitetu</a:t>
            </a:r>
          </a:p>
          <a:p>
            <a:pPr lvl="0"/>
            <a:endParaRPr lang="pl-PL" sz="900" dirty="0"/>
          </a:p>
          <a:p>
            <a:pPr marL="285750" lvl="0" indent="-285750" algn="just">
              <a:buFont typeface="Wingdings" panose="05000000000000000000" pitchFamily="2" charset="2"/>
              <a:buChar char="q"/>
            </a:pPr>
            <a:r>
              <a:rPr lang="pl-PL" dirty="0"/>
              <a:t>Kadencja członków Komitetu rozpoczyna się z dniem pierwszego posiedzenia Komitetu</a:t>
            </a:r>
          </a:p>
          <a:p>
            <a:pPr marL="285750" lvl="0" indent="-285750" algn="just">
              <a:buFont typeface="Wingdings" panose="05000000000000000000" pitchFamily="2" charset="2"/>
              <a:buChar char="q"/>
            </a:pPr>
            <a:endParaRPr lang="pl-PL" sz="900" dirty="0"/>
          </a:p>
          <a:p>
            <a:pPr marL="285750" lvl="0" indent="-285750" algn="just">
              <a:buFont typeface="Wingdings" panose="05000000000000000000" pitchFamily="2" charset="2"/>
              <a:buChar char="q"/>
            </a:pPr>
            <a:r>
              <a:rPr lang="pl-PL" dirty="0"/>
              <a:t>Kadencja Komitetu trwa trzy lata</a:t>
            </a:r>
          </a:p>
          <a:p>
            <a:pPr marL="285750" lvl="0" indent="-285750" algn="just">
              <a:buFont typeface="Wingdings" panose="05000000000000000000" pitchFamily="2" charset="2"/>
              <a:buChar char="q"/>
            </a:pPr>
            <a:endParaRPr lang="pl-PL" dirty="0"/>
          </a:p>
          <a:p>
            <a:pPr marL="285750" indent="-285750" algn="just">
              <a:buFont typeface="Wingdings" panose="05000000000000000000" pitchFamily="2" charset="2"/>
              <a:buChar char="q"/>
            </a:pPr>
            <a:r>
              <a:rPr lang="pl-PL" dirty="0"/>
              <a:t>Pierwsze posiedzenie Komitetu zwołuje Prezydent Miasta Chorzów do</a:t>
            </a:r>
            <a:br>
              <a:rPr lang="pl-PL" dirty="0"/>
            </a:br>
            <a:r>
              <a:rPr lang="pl-PL" dirty="0"/>
              <a:t>14 dni od dnia powołania członków Komitetu</a:t>
            </a:r>
          </a:p>
          <a:p>
            <a:pPr marL="285750" lvl="0" indent="-285750" algn="just">
              <a:buFont typeface="Wingdings" panose="05000000000000000000" pitchFamily="2" charset="2"/>
              <a:buChar char="q"/>
            </a:pPr>
            <a:endParaRPr lang="pl-PL" sz="900" dirty="0"/>
          </a:p>
          <a:p>
            <a:pPr marL="285750" lvl="0" indent="-285750" algn="just">
              <a:buFont typeface="Wingdings" panose="05000000000000000000" pitchFamily="2" charset="2"/>
              <a:buChar char="q"/>
            </a:pPr>
            <a:r>
              <a:rPr lang="pl-PL" dirty="0"/>
              <a:t>Uczestnictwo w Komitecie ma charakter społeczny</a:t>
            </a:r>
          </a:p>
          <a:p>
            <a:pPr lvl="0" algn="just"/>
            <a:r>
              <a:rPr lang="pl-PL" dirty="0"/>
              <a:t> </a:t>
            </a:r>
          </a:p>
          <a:p>
            <a:pPr marL="285750" indent="-285750" algn="just">
              <a:buFont typeface="Wingdings" panose="05000000000000000000" pitchFamily="2" charset="2"/>
              <a:buChar char="q"/>
            </a:pPr>
            <a:r>
              <a:rPr lang="pl-PL" dirty="0"/>
              <a:t>W posiedzeniach Komitetu mogą brać udział eksperci w dziedzinie rewitalizacji oraz inne osoby zaproszone przez przewodniczącego lub Prezydenta Miasta Chorzów, które uczestniczą w posiedzeniach Komitetu z głosem doradczym, ale bez prawa do głosowania</a:t>
            </a:r>
          </a:p>
          <a:p>
            <a:pPr marL="285750" indent="-285750">
              <a:buFont typeface="Wingdings" panose="05000000000000000000" pitchFamily="2" charset="2"/>
              <a:buChar char="q"/>
            </a:pPr>
            <a:endParaRPr lang="pl-PL" dirty="0"/>
          </a:p>
          <a:p>
            <a:pPr marL="285750" lvl="0" indent="-285750">
              <a:buFont typeface="Wingdings" panose="05000000000000000000" pitchFamily="2" charset="2"/>
              <a:buChar char="q"/>
            </a:pPr>
            <a:endParaRPr lang="pl-PL" dirty="0"/>
          </a:p>
          <a:p>
            <a:endParaRPr lang="pl-PL" sz="2000" b="1" i="1" dirty="0"/>
          </a:p>
          <a:p>
            <a:endParaRPr lang="pl-PL" sz="2000" b="1" i="1" dirty="0"/>
          </a:p>
          <a:p>
            <a:endParaRPr lang="pl-PL" b="1" i="1" dirty="0"/>
          </a:p>
          <a:p>
            <a:endParaRPr lang="pl-PL" b="1" i="1" dirty="0"/>
          </a:p>
          <a:p>
            <a:endParaRPr lang="pl-PL" b="1" i="1" dirty="0"/>
          </a:p>
          <a:p>
            <a:endParaRPr lang="pl-PL" dirty="0"/>
          </a:p>
          <a:p>
            <a:endParaRPr lang="pl-PL" dirty="0"/>
          </a:p>
          <a:p>
            <a:endParaRPr lang="pl-PL" dirty="0"/>
          </a:p>
          <a:p>
            <a:endParaRPr lang="pl-PL" sz="2000" dirty="0"/>
          </a:p>
        </p:txBody>
      </p:sp>
    </p:spTree>
    <p:extLst>
      <p:ext uri="{BB962C8B-B14F-4D97-AF65-F5344CB8AC3E}">
        <p14:creationId xmlns:p14="http://schemas.microsoft.com/office/powerpoint/2010/main" val="4081353153"/>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1793C46C-CDAA-9EC4-4FA8-1972A064A9BA}"/>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03151931-CFDD-90D4-3003-0DA7EA4A1FC1}"/>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5481C0E7-2453-03B1-7DEB-03B8A16D932C}"/>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836D2365-9563-8852-C964-62EA57E4E7E7}"/>
              </a:ext>
            </a:extLst>
          </p:cNvPr>
          <p:cNvSpPr txBox="1"/>
          <p:nvPr/>
        </p:nvSpPr>
        <p:spPr>
          <a:xfrm>
            <a:off x="323528" y="267494"/>
            <a:ext cx="8208912" cy="4524315"/>
          </a:xfrm>
          <a:prstGeom prst="rect">
            <a:avLst/>
          </a:prstGeom>
          <a:noFill/>
        </p:spPr>
        <p:txBody>
          <a:bodyPr wrap="square" rtlCol="0">
            <a:spAutoFit/>
          </a:bodyPr>
          <a:lstStyle/>
          <a:p>
            <a:endParaRPr lang="pl-PL" sz="2000" b="1" i="1" dirty="0"/>
          </a:p>
          <a:p>
            <a:endParaRPr lang="pl-PL" sz="2000" b="1" i="1" dirty="0"/>
          </a:p>
          <a:p>
            <a:endParaRPr lang="pl-PL" sz="2000" b="1" i="1" dirty="0"/>
          </a:p>
          <a:p>
            <a:endParaRPr lang="pl-PL" sz="2000" b="1" i="1" dirty="0"/>
          </a:p>
          <a:p>
            <a:r>
              <a:rPr lang="pl-PL" sz="2000" b="1" i="1" dirty="0"/>
              <a:t>			Dziękuję za uwagę</a:t>
            </a:r>
          </a:p>
          <a:p>
            <a:endParaRPr lang="pl-PL" sz="2000" b="1" i="1" dirty="0"/>
          </a:p>
          <a:p>
            <a:endParaRPr lang="pl-PL" sz="2000" b="1" i="1" dirty="0"/>
          </a:p>
          <a:p>
            <a:endParaRPr lang="pl-PL" sz="2000" b="1" i="1" dirty="0"/>
          </a:p>
          <a:p>
            <a:endParaRPr lang="pl-PL" b="1" i="1" dirty="0"/>
          </a:p>
          <a:p>
            <a:endParaRPr lang="pl-PL" b="1" i="1" dirty="0"/>
          </a:p>
          <a:p>
            <a:endParaRPr lang="pl-PL" b="1" i="1" dirty="0"/>
          </a:p>
          <a:p>
            <a:endParaRPr lang="pl-PL" dirty="0"/>
          </a:p>
          <a:p>
            <a:endParaRPr lang="pl-PL" dirty="0"/>
          </a:p>
          <a:p>
            <a:endParaRPr lang="pl-PL" dirty="0"/>
          </a:p>
          <a:p>
            <a:endParaRPr lang="pl-PL" sz="2000" dirty="0"/>
          </a:p>
        </p:txBody>
      </p:sp>
      <p:sp>
        <p:nvSpPr>
          <p:cNvPr id="3" name="Tytuł 1"/>
          <p:cNvSpPr txBox="1">
            <a:spLocks/>
          </p:cNvSpPr>
          <p:nvPr/>
        </p:nvSpPr>
        <p:spPr>
          <a:xfrm>
            <a:off x="3617640" y="2571750"/>
            <a:ext cx="4464496" cy="2031690"/>
          </a:xfrm>
          <a:prstGeom prst="rect">
            <a:avLst/>
          </a:prstGeom>
        </p:spPr>
        <p:txBody>
          <a:bodyPr vert="horz" lIns="351000" tIns="45720" rIns="378000" bIns="675000" rtlCol="0" anchor="ctr">
            <a:noAutofit/>
          </a:bodyPr>
          <a:lstStyle>
            <a:lvl1pPr algn="r" defTabSz="914400" rtl="0" eaLnBrk="1" latinLnBrk="0" hangingPunct="1">
              <a:spcBef>
                <a:spcPct val="0"/>
              </a:spcBef>
              <a:buNone/>
              <a:defRPr sz="1400" kern="1200">
                <a:solidFill>
                  <a:schemeClr val="tx1">
                    <a:lumMod val="65000"/>
                    <a:lumOff val="35000"/>
                  </a:schemeClr>
                </a:solidFill>
                <a:latin typeface="Lato" pitchFamily="34" charset="-18"/>
                <a:ea typeface="+mj-ea"/>
                <a:cs typeface="+mj-cs"/>
              </a:defRPr>
            </a:lvl1pPr>
          </a:lstStyle>
          <a:p>
            <a:pPr>
              <a:defRPr/>
            </a:pPr>
            <a:r>
              <a:rPr lang="pl-PL">
                <a:solidFill>
                  <a:srgbClr val="000000"/>
                </a:solidFill>
                <a:latin typeface="Calibri" panose="020F0502020204030204" pitchFamily="34" charset="0"/>
                <a:cs typeface="Calibri" panose="020F0502020204030204" pitchFamily="34" charset="0"/>
              </a:rPr>
              <a:t>Urząd Miasta Chorzów</a:t>
            </a:r>
            <a:br>
              <a:rPr lang="pl-PL">
                <a:solidFill>
                  <a:srgbClr val="000000"/>
                </a:solidFill>
                <a:latin typeface="Calibri" panose="020F0502020204030204" pitchFamily="34" charset="0"/>
                <a:cs typeface="Calibri" panose="020F0502020204030204" pitchFamily="34" charset="0"/>
              </a:rPr>
            </a:br>
            <a:r>
              <a:rPr lang="pl-PL">
                <a:solidFill>
                  <a:srgbClr val="000000"/>
                </a:solidFill>
                <a:latin typeface="Calibri" panose="020F0502020204030204" pitchFamily="34" charset="0"/>
                <a:cs typeface="Calibri" panose="020F0502020204030204" pitchFamily="34" charset="0"/>
              </a:rPr>
              <a:t>Wydział Rozwoju i Funduszy Zewnętrznych </a:t>
            </a:r>
            <a:br>
              <a:rPr lang="pl-PL">
                <a:solidFill>
                  <a:srgbClr val="000000"/>
                </a:solidFill>
                <a:latin typeface="Calibri" panose="020F0502020204030204" pitchFamily="34" charset="0"/>
                <a:cs typeface="Calibri" panose="020F0502020204030204" pitchFamily="34" charset="0"/>
              </a:rPr>
            </a:br>
            <a:r>
              <a:rPr lang="pl-PL">
                <a:solidFill>
                  <a:srgbClr val="000000"/>
                </a:solidFill>
                <a:latin typeface="Calibri" panose="020F0502020204030204" pitchFamily="34" charset="0"/>
                <a:cs typeface="Calibri" panose="020F0502020204030204" pitchFamily="34" charset="0"/>
              </a:rPr>
              <a:t>ul. Rynek 1 </a:t>
            </a:r>
            <a:br>
              <a:rPr lang="pl-PL">
                <a:solidFill>
                  <a:srgbClr val="000000"/>
                </a:solidFill>
                <a:latin typeface="Calibri" panose="020F0502020204030204" pitchFamily="34" charset="0"/>
                <a:cs typeface="Calibri" panose="020F0502020204030204" pitchFamily="34" charset="0"/>
              </a:rPr>
            </a:br>
            <a:r>
              <a:rPr lang="pl-PL">
                <a:solidFill>
                  <a:srgbClr val="000000"/>
                </a:solidFill>
                <a:latin typeface="Calibri" panose="020F0502020204030204" pitchFamily="34" charset="0"/>
                <a:cs typeface="Calibri" panose="020F0502020204030204" pitchFamily="34" charset="0"/>
              </a:rPr>
              <a:t>41-500 Chorzów</a:t>
            </a:r>
            <a:br>
              <a:rPr lang="pl-PL">
                <a:solidFill>
                  <a:srgbClr val="000000"/>
                </a:solidFill>
                <a:latin typeface="Calibri" panose="020F0502020204030204" pitchFamily="34" charset="0"/>
                <a:cs typeface="Calibri" panose="020F0502020204030204" pitchFamily="34" charset="0"/>
              </a:rPr>
            </a:br>
            <a:r>
              <a:rPr lang="pl-PL" b="1">
                <a:solidFill>
                  <a:srgbClr val="000000"/>
                </a:solidFill>
                <a:latin typeface="Calibri" panose="020F0502020204030204" pitchFamily="34" charset="0"/>
                <a:cs typeface="Calibri" panose="020F0502020204030204" pitchFamily="34" charset="0"/>
              </a:rPr>
              <a:t>32 416 5000 w. 265</a:t>
            </a:r>
            <a:br>
              <a:rPr lang="pl-PL" b="1">
                <a:solidFill>
                  <a:srgbClr val="00469C"/>
                </a:solidFill>
                <a:latin typeface="Calibri" panose="020F0502020204030204" pitchFamily="34" charset="0"/>
                <a:cs typeface="Calibri" panose="020F0502020204030204" pitchFamily="34" charset="0"/>
              </a:rPr>
            </a:br>
            <a:r>
              <a:rPr lang="pl-PL" b="1">
                <a:solidFill>
                  <a:srgbClr val="00469C"/>
                </a:solidFill>
                <a:latin typeface="Calibri" panose="020F0502020204030204" pitchFamily="34" charset="0"/>
                <a:cs typeface="Calibri" panose="020F0502020204030204" pitchFamily="34" charset="0"/>
                <a:hlinkClick r:id="rId3"/>
              </a:rPr>
              <a:t>rewitalizacja@chorzow.eu</a:t>
            </a:r>
            <a:r>
              <a:rPr lang="pl-PL" b="1">
                <a:solidFill>
                  <a:srgbClr val="00469C"/>
                </a:solidFill>
                <a:latin typeface="Calibri" panose="020F0502020204030204" pitchFamily="34" charset="0"/>
                <a:cs typeface="Calibri" panose="020F0502020204030204" pitchFamily="34" charset="0"/>
              </a:rPr>
              <a:t> </a:t>
            </a:r>
            <a:br>
              <a:rPr lang="pl-PL" b="1">
                <a:solidFill>
                  <a:srgbClr val="00469C"/>
                </a:solidFill>
                <a:latin typeface="Calibri" panose="020F0502020204030204" pitchFamily="34" charset="0"/>
                <a:cs typeface="Calibri" panose="020F0502020204030204" pitchFamily="34" charset="0"/>
              </a:rPr>
            </a:br>
            <a:r>
              <a:rPr lang="pl-PL">
                <a:solidFill>
                  <a:srgbClr val="00469C"/>
                </a:solidFill>
                <a:latin typeface="Calibri" panose="020F0502020204030204" pitchFamily="34" charset="0"/>
                <a:cs typeface="Calibri" panose="020F0502020204030204" pitchFamily="34" charset="0"/>
                <a:hlinkClick r:id="rId4"/>
              </a:rPr>
              <a:t>www.chorzow.eu</a:t>
            </a:r>
            <a:r>
              <a:rPr lang="pl-PL">
                <a:solidFill>
                  <a:srgbClr val="00469C"/>
                </a:solidFill>
                <a:latin typeface="Calibri" panose="020F0502020204030204" pitchFamily="34" charset="0"/>
                <a:cs typeface="Calibri" panose="020F0502020204030204" pitchFamily="34" charset="0"/>
              </a:rPr>
              <a:t> </a:t>
            </a:r>
            <a:endParaRPr lang="pl-PL" b="1" kern="4000" dirty="0">
              <a:solidFill>
                <a:srgbClr val="00469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8848064"/>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4EAF9B3D-2DFF-6EB5-C8AB-746FF23A359E}"/>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EEA48E67-D84F-8C9D-9F24-3B53A00A4D35}"/>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8D78A577-3FE2-FF4B-744C-FD8108357F47}"/>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p:cNvSpPr/>
          <p:nvPr/>
        </p:nvSpPr>
        <p:spPr>
          <a:xfrm>
            <a:off x="503548" y="483518"/>
            <a:ext cx="8136904" cy="3631763"/>
          </a:xfrm>
          <a:prstGeom prst="rect">
            <a:avLst/>
          </a:prstGeom>
        </p:spPr>
        <p:txBody>
          <a:bodyPr wrap="square">
            <a:spAutoFit/>
          </a:bodyPr>
          <a:lstStyle/>
          <a:p>
            <a:pPr algn="ctr">
              <a:spcBef>
                <a:spcPts val="300"/>
              </a:spcBef>
              <a:spcAft>
                <a:spcPts val="900"/>
              </a:spcAft>
              <a:buSzPts val="2000"/>
            </a:pPr>
            <a:r>
              <a:rPr lang="pl-PL" sz="2800" dirty="0">
                <a:cs typeface="Calibri" panose="020F0502020204030204" pitchFamily="34" charset="0"/>
              </a:rPr>
              <a:t>Konsultacje społeczne projektu uchwały Rady Miasta Chorzów w sprawie określenia </a:t>
            </a:r>
            <a:r>
              <a:rPr lang="pl-PL" sz="2800" b="1" dirty="0">
                <a:cs typeface="Calibri" panose="020F0502020204030204" pitchFamily="34" charset="0"/>
              </a:rPr>
              <a:t>zasad wyznaczania składu oraz zasad działania Komitetu Rewitalizacji</a:t>
            </a:r>
            <a:r>
              <a:rPr lang="pl-PL" sz="2800" dirty="0">
                <a:cs typeface="Calibri" panose="020F0502020204030204" pitchFamily="34" charset="0"/>
              </a:rPr>
              <a:t>.</a:t>
            </a:r>
          </a:p>
          <a:p>
            <a:pPr algn="ctr">
              <a:spcBef>
                <a:spcPts val="300"/>
              </a:spcBef>
              <a:spcAft>
                <a:spcPts val="900"/>
              </a:spcAft>
              <a:buSzPts val="2000"/>
            </a:pPr>
            <a:endParaRPr lang="pl-PL" sz="3000" dirty="0">
              <a:cs typeface="Calibri" panose="020F0502020204030204" pitchFamily="34" charset="0"/>
            </a:endParaRPr>
          </a:p>
          <a:p>
            <a:pPr algn="ctr">
              <a:spcBef>
                <a:spcPts val="300"/>
              </a:spcBef>
              <a:spcAft>
                <a:spcPts val="900"/>
              </a:spcAft>
              <a:buSzPts val="2000"/>
            </a:pPr>
            <a:endParaRPr lang="pl-PL" sz="3000" dirty="0">
              <a:cs typeface="Calibri" panose="020F0502020204030204" pitchFamily="34" charset="0"/>
            </a:endParaRPr>
          </a:p>
          <a:p>
            <a:pPr algn="ctr">
              <a:spcBef>
                <a:spcPts val="300"/>
              </a:spcBef>
              <a:spcAft>
                <a:spcPts val="900"/>
              </a:spcAft>
              <a:buSzPts val="2000"/>
            </a:pPr>
            <a:r>
              <a:rPr lang="pl-PL" sz="2800" dirty="0">
                <a:cs typeface="Calibri" panose="020F0502020204030204" pitchFamily="34" charset="0"/>
              </a:rPr>
              <a:t>Konsultacje prowadzone są w okresie </a:t>
            </a:r>
            <a:br>
              <a:rPr lang="pl-PL" sz="2800" dirty="0">
                <a:cs typeface="Calibri" panose="020F0502020204030204" pitchFamily="34" charset="0"/>
              </a:rPr>
            </a:br>
            <a:r>
              <a:rPr lang="pl-PL" sz="2800" b="1" dirty="0">
                <a:cs typeface="Calibri" panose="020F0502020204030204" pitchFamily="34" charset="0"/>
              </a:rPr>
              <a:t>od 17 lipca 2026 r. do 21 sierpnia 2026 r.</a:t>
            </a:r>
          </a:p>
        </p:txBody>
      </p:sp>
      <p:pic>
        <p:nvPicPr>
          <p:cNvPr id="11" name="Obraz 10">
            <a:extLst>
              <a:ext uri="{FF2B5EF4-FFF2-40B4-BE49-F238E27FC236}">
                <a16:creationId xmlns:a16="http://schemas.microsoft.com/office/drawing/2014/main" id="{0DA7F039-D684-CFE3-5569-D822998A5570}"/>
              </a:ext>
            </a:extLst>
          </p:cNvPr>
          <p:cNvPicPr>
            <a:picLocks noChangeAspect="1"/>
          </p:cNvPicPr>
          <p:nvPr/>
        </p:nvPicPr>
        <p:blipFill>
          <a:blip r:embed="rId3"/>
          <a:stretch>
            <a:fillRect/>
          </a:stretch>
        </p:blipFill>
        <p:spPr>
          <a:xfrm>
            <a:off x="4041602" y="2041352"/>
            <a:ext cx="1060796" cy="1060796"/>
          </a:xfrm>
          <a:prstGeom prst="rect">
            <a:avLst/>
          </a:prstGeom>
        </p:spPr>
      </p:pic>
    </p:spTree>
    <p:extLst>
      <p:ext uri="{BB962C8B-B14F-4D97-AF65-F5344CB8AC3E}">
        <p14:creationId xmlns:p14="http://schemas.microsoft.com/office/powerpoint/2010/main" val="372672936"/>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0C99C752-68DD-F45C-614C-660BBEB10474}"/>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DDD37383-11FA-6804-1459-10CD58186CE5}"/>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4975CC3F-4D28-CF67-9316-717E6A4EC48C}"/>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bwMode="auto">
          <a:xfrm>
            <a:off x="0" y="339502"/>
            <a:ext cx="9036496" cy="3825345"/>
          </a:xfrm>
          <a:prstGeom prst="rect">
            <a:avLst/>
          </a:prstGeom>
          <a:noFill/>
          <a:ln w="9525">
            <a:noFill/>
            <a:miter lim="800000"/>
            <a:headEnd/>
            <a:tailEnd/>
          </a:ln>
        </p:spPr>
        <p:txBody>
          <a:bodyPr lIns="405000" tIns="108000" rIns="405000" bIns="0"/>
          <a:lstStyle/>
          <a:p>
            <a:pPr>
              <a:spcAft>
                <a:spcPts val="900"/>
              </a:spcAft>
            </a:pPr>
            <a:r>
              <a:rPr lang="pl-PL" u="sng" dirty="0">
                <a:latin typeface="Calibri" panose="020F0502020204030204" pitchFamily="34" charset="0"/>
                <a:cs typeface="Calibri" panose="020F0502020204030204" pitchFamily="34" charset="0"/>
              </a:rPr>
              <a:t>Formy zgłaszania uwag: </a:t>
            </a:r>
          </a:p>
          <a:p>
            <a:pPr marL="285750" indent="-285750">
              <a:spcAft>
                <a:spcPts val="900"/>
              </a:spcAft>
              <a:buFont typeface="Wingdings" panose="05000000000000000000" pitchFamily="2" charset="2"/>
              <a:buChar char="q"/>
            </a:pPr>
            <a:r>
              <a:rPr lang="pl-PL" dirty="0">
                <a:latin typeface="Calibri" panose="020F0502020204030204" pitchFamily="34" charset="0"/>
                <a:cs typeface="Calibri" panose="020F0502020204030204" pitchFamily="34" charset="0"/>
              </a:rPr>
              <a:t>podczas otwartych spotkań konsultacyjnych on-line dla wszystkich interesariuszy</a:t>
            </a:r>
          </a:p>
          <a:p>
            <a:pPr marL="285750" indent="-285750">
              <a:spcAft>
                <a:spcPts val="900"/>
              </a:spcAft>
              <a:buFont typeface="Wingdings" panose="05000000000000000000" pitchFamily="2" charset="2"/>
              <a:buChar char="q"/>
            </a:pPr>
            <a:r>
              <a:rPr lang="pl-PL" dirty="0">
                <a:latin typeface="Calibri" panose="020F0502020204030204" pitchFamily="34" charset="0"/>
                <a:cs typeface="Calibri" panose="020F0502020204030204" pitchFamily="34" charset="0"/>
              </a:rPr>
              <a:t>drogą elektroniczną na adres: </a:t>
            </a:r>
            <a:r>
              <a:rPr lang="pl-PL" i="1" u="sng" dirty="0">
                <a:latin typeface="Calibri" panose="020F0502020204030204" pitchFamily="34" charset="0"/>
                <a:cs typeface="Calibri" panose="020F0502020204030204" pitchFamily="34" charset="0"/>
              </a:rPr>
              <a:t>rewitalizacja@chorzow.eu</a:t>
            </a:r>
            <a:endParaRPr lang="pl-PL" dirty="0">
              <a:latin typeface="Calibri" panose="020F0502020204030204" pitchFamily="34" charset="0"/>
              <a:cs typeface="Calibri" panose="020F0502020204030204" pitchFamily="34" charset="0"/>
            </a:endParaRPr>
          </a:p>
          <a:p>
            <a:pPr marL="285750" indent="-285750" algn="just">
              <a:spcAft>
                <a:spcPts val="900"/>
              </a:spcAft>
              <a:buFont typeface="Wingdings" panose="05000000000000000000" pitchFamily="2" charset="2"/>
              <a:buChar char="q"/>
            </a:pPr>
            <a:r>
              <a:rPr lang="pl-PL" dirty="0">
                <a:latin typeface="Calibri" panose="020F0502020204030204" pitchFamily="34" charset="0"/>
                <a:cs typeface="Calibri" panose="020F0502020204030204" pitchFamily="34" charset="0"/>
              </a:rPr>
              <a:t>w formie papierowej poprzez wypełnienie formularza konsultacyjnego dostępnego</a:t>
            </a:r>
            <a:br>
              <a:rPr lang="pl-PL" dirty="0">
                <a:latin typeface="Calibri" panose="020F0502020204030204" pitchFamily="34" charset="0"/>
                <a:cs typeface="Calibri" panose="020F0502020204030204" pitchFamily="34" charset="0"/>
              </a:rPr>
            </a:br>
            <a:r>
              <a:rPr lang="pl-PL" dirty="0">
                <a:latin typeface="Calibri" panose="020F0502020204030204" pitchFamily="34" charset="0"/>
                <a:cs typeface="Calibri" panose="020F0502020204030204" pitchFamily="34" charset="0"/>
              </a:rPr>
              <a:t>w Urzędzie Miasta Chorzów oraz na stronie internetowej Urzędu </a:t>
            </a:r>
            <a:r>
              <a:rPr lang="pl-PL" u="sng" dirty="0">
                <a:solidFill>
                  <a:srgbClr val="0070C0"/>
                </a:solidFill>
                <a:latin typeface="Calibri" panose="020F0502020204030204" pitchFamily="34" charset="0"/>
                <a:cs typeface="Calibri" panose="020F0502020204030204" pitchFamily="34" charset="0"/>
              </a:rPr>
              <a:t>chorzow.eu</a:t>
            </a:r>
            <a:r>
              <a:rPr lang="pl-PL" dirty="0">
                <a:solidFill>
                  <a:srgbClr val="0070C0"/>
                </a:solidFill>
                <a:latin typeface="Calibri" panose="020F0502020204030204" pitchFamily="34" charset="0"/>
                <a:cs typeface="Calibri" panose="020F0502020204030204" pitchFamily="34" charset="0"/>
              </a:rPr>
              <a:t> </a:t>
            </a:r>
            <a:r>
              <a:rPr lang="pl-PL" dirty="0">
                <a:latin typeface="Calibri" panose="020F0502020204030204" pitchFamily="34" charset="0"/>
                <a:cs typeface="Calibri" panose="020F0502020204030204" pitchFamily="34" charset="0"/>
              </a:rPr>
              <a:t>oraz </a:t>
            </a:r>
            <a:r>
              <a:rPr lang="pl-PL" u="sng" dirty="0">
                <a:solidFill>
                  <a:srgbClr val="0070C0"/>
                </a:solidFill>
                <a:latin typeface="Calibri" panose="020F0502020204030204" pitchFamily="34" charset="0"/>
                <a:cs typeface="Calibri" panose="020F0502020204030204" pitchFamily="34" charset="0"/>
              </a:rPr>
              <a:t>bip.chorzow.eu</a:t>
            </a:r>
          </a:p>
          <a:p>
            <a:pPr marL="285750" indent="-285750" algn="just">
              <a:spcAft>
                <a:spcPts val="900"/>
              </a:spcAft>
              <a:buFont typeface="Wingdings" panose="05000000000000000000" pitchFamily="2" charset="2"/>
              <a:buChar char="q"/>
            </a:pPr>
            <a:r>
              <a:rPr lang="pl-PL" dirty="0">
                <a:latin typeface="Calibri" panose="020F0502020204030204" pitchFamily="34" charset="0"/>
                <a:cs typeface="Calibri" panose="020F0502020204030204" pitchFamily="34" charset="0"/>
              </a:rPr>
              <a:t>uwag ustnych do protokołu w siedzibie Urzędu Miasta</a:t>
            </a:r>
          </a:p>
          <a:p>
            <a:pPr marL="285750" indent="-285750">
              <a:buFont typeface="Wingdings" panose="05000000000000000000" pitchFamily="2" charset="2"/>
              <a:buChar char="q"/>
            </a:pPr>
            <a:r>
              <a:rPr lang="pl-PL" dirty="0">
                <a:latin typeface="Calibri" panose="020F0502020204030204" pitchFamily="34" charset="0"/>
                <a:cs typeface="Calibri" panose="020F0502020204030204" pitchFamily="34" charset="0"/>
              </a:rPr>
              <a:t>poprzez formularz uwag on-line: </a:t>
            </a:r>
            <a:r>
              <a:rPr lang="pl-PL" dirty="0">
                <a:hlinkClick r:id="rId3"/>
              </a:rPr>
              <a:t>https://rewitalizacja.chorzow.eu </a:t>
            </a:r>
            <a:endParaRPr lang="pl-PL" dirty="0"/>
          </a:p>
          <a:p>
            <a:endParaRPr lang="pl-PL" dirty="0"/>
          </a:p>
          <a:p>
            <a:pPr marL="285750" indent="-285750">
              <a:buFont typeface="Wingdings" panose="05000000000000000000" pitchFamily="2" charset="2"/>
              <a:buChar char="q"/>
            </a:pPr>
            <a:r>
              <a:rPr lang="pl-PL" dirty="0">
                <a:latin typeface="Calibri" panose="020F0502020204030204" pitchFamily="34" charset="0"/>
                <a:cs typeface="Calibri" panose="020F0502020204030204" pitchFamily="34" charset="0"/>
              </a:rPr>
              <a:t>zbieranie uwag i opinii w formie ankiety: </a:t>
            </a:r>
            <a:r>
              <a:rPr lang="pl-PL" dirty="0">
                <a:hlinkClick r:id="rId3"/>
              </a:rPr>
              <a:t>https://rewitalizacja.chorzow.eu</a:t>
            </a:r>
            <a:endParaRPr lang="pl-PL" u="sng" dirty="0">
              <a:solidFill>
                <a:schemeClr val="tx2">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0420218"/>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4FEE9835-224B-5CF8-1A7E-73AB87AEF01F}"/>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8C4DC6EF-A98D-ADFA-7A94-C554149617C2}"/>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31F9AB05-2886-C3BF-8F19-32DF73A4E35E}"/>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2B0B7028-E250-6B84-5166-F587FAE90588}"/>
              </a:ext>
            </a:extLst>
          </p:cNvPr>
          <p:cNvSpPr txBox="1"/>
          <p:nvPr/>
        </p:nvSpPr>
        <p:spPr>
          <a:xfrm>
            <a:off x="359532" y="288032"/>
            <a:ext cx="8424936" cy="2169825"/>
          </a:xfrm>
          <a:prstGeom prst="rect">
            <a:avLst/>
          </a:prstGeom>
          <a:noFill/>
        </p:spPr>
        <p:txBody>
          <a:bodyPr wrap="square">
            <a:spAutoFit/>
          </a:bodyPr>
          <a:lstStyle/>
          <a:p>
            <a:pPr algn="just"/>
            <a:r>
              <a:rPr lang="pl-PL" sz="2000" b="1" i="1" dirty="0">
                <a:latin typeface="Calibri" panose="020F0502020204030204" pitchFamily="34" charset="0"/>
                <a:cs typeface="Calibri" panose="020F0502020204030204" pitchFamily="34" charset="0"/>
              </a:rPr>
              <a:t>Czym jest Komitet Rewitalizacji ?</a:t>
            </a:r>
          </a:p>
          <a:p>
            <a:pPr algn="just"/>
            <a:endParaRPr lang="pl-PL" dirty="0">
              <a:latin typeface="Calibri" panose="020F0502020204030204" pitchFamily="34" charset="0"/>
              <a:cs typeface="Calibri" panose="020F0502020204030204" pitchFamily="34" charset="0"/>
            </a:endParaRPr>
          </a:p>
          <a:p>
            <a:pPr algn="just"/>
            <a:r>
              <a:rPr lang="pl-PL" dirty="0">
                <a:latin typeface="Calibri" panose="020F0502020204030204" pitchFamily="34" charset="0"/>
                <a:cs typeface="Calibri" panose="020F0502020204030204" pitchFamily="34" charset="0"/>
              </a:rPr>
              <a:t>Komitet Rewitalizacji stanowi </a:t>
            </a:r>
            <a:r>
              <a:rPr lang="pl-PL" b="1" dirty="0">
                <a:latin typeface="Calibri" panose="020F0502020204030204" pitchFamily="34" charset="0"/>
                <a:cs typeface="Calibri" panose="020F0502020204030204" pitchFamily="34" charset="0"/>
              </a:rPr>
              <a:t>forum współpracy i dialogu interesariuszy  z organami Miasta </a:t>
            </a:r>
            <a:r>
              <a:rPr lang="pl-PL" dirty="0">
                <a:latin typeface="Calibri" panose="020F0502020204030204" pitchFamily="34" charset="0"/>
                <a:cs typeface="Calibri" panose="020F0502020204030204" pitchFamily="34" charset="0"/>
              </a:rPr>
              <a:t>w sprawach dotyczących </a:t>
            </a:r>
            <a:r>
              <a:rPr lang="pl-PL" b="1" dirty="0">
                <a:latin typeface="Calibri" panose="020F0502020204030204" pitchFamily="34" charset="0"/>
                <a:cs typeface="Calibri" panose="020F0502020204030204" pitchFamily="34" charset="0"/>
              </a:rPr>
              <a:t>przygotowania, prowadzenia  i oceny rewitalizacji </a:t>
            </a:r>
            <a:br>
              <a:rPr lang="pl-PL" b="1" dirty="0">
                <a:latin typeface="Calibri" panose="020F0502020204030204" pitchFamily="34" charset="0"/>
                <a:cs typeface="Calibri" panose="020F0502020204030204" pitchFamily="34" charset="0"/>
              </a:rPr>
            </a:br>
            <a:r>
              <a:rPr lang="pl-PL" dirty="0">
                <a:latin typeface="Calibri" panose="020F0502020204030204" pitchFamily="34" charset="0"/>
                <a:cs typeface="Calibri" panose="020F0502020204030204" pitchFamily="34" charset="0"/>
              </a:rPr>
              <a:t>oraz pełni </a:t>
            </a:r>
            <a:r>
              <a:rPr lang="pl-PL" b="1" dirty="0">
                <a:latin typeface="Calibri" panose="020F0502020204030204" pitchFamily="34" charset="0"/>
                <a:cs typeface="Calibri" panose="020F0502020204030204" pitchFamily="34" charset="0"/>
              </a:rPr>
              <a:t>funkcję opiniodawczo-doradczą Prezydenta Miasta</a:t>
            </a:r>
            <a:r>
              <a:rPr lang="pl-PL" dirty="0">
                <a:latin typeface="Calibri" panose="020F0502020204030204" pitchFamily="34" charset="0"/>
                <a:cs typeface="Calibri" panose="020F0502020204030204" pitchFamily="34" charset="0"/>
              </a:rPr>
              <a:t>.</a:t>
            </a:r>
          </a:p>
          <a:p>
            <a:pPr algn="just"/>
            <a:endParaRPr lang="pl-PL" sz="1300" dirty="0">
              <a:latin typeface="Calibri" panose="020F0502020204030204" pitchFamily="34" charset="0"/>
              <a:cs typeface="Calibri" panose="020F0502020204030204" pitchFamily="34" charset="0"/>
            </a:endParaRPr>
          </a:p>
          <a:p>
            <a:pPr algn="just"/>
            <a:endParaRPr lang="pl-PL" sz="1500" dirty="0">
              <a:latin typeface="Calibri" panose="020F0502020204030204" pitchFamily="34" charset="0"/>
              <a:cs typeface="Calibri" panose="020F0502020204030204" pitchFamily="34" charset="0"/>
            </a:endParaRPr>
          </a:p>
          <a:p>
            <a:pPr algn="just"/>
            <a:endParaRPr lang="pl-PL" sz="1500" dirty="0">
              <a:latin typeface="Calibri" panose="020F0502020204030204" pitchFamily="34" charset="0"/>
              <a:cs typeface="Calibri" panose="020F0502020204030204" pitchFamily="34" charset="0"/>
            </a:endParaRPr>
          </a:p>
        </p:txBody>
      </p:sp>
      <p:graphicFrame>
        <p:nvGraphicFramePr>
          <p:cNvPr id="3" name="Diagram 2">
            <a:extLst>
              <a:ext uri="{FF2B5EF4-FFF2-40B4-BE49-F238E27FC236}">
                <a16:creationId xmlns:a16="http://schemas.microsoft.com/office/drawing/2014/main" id="{509E3E6B-668A-C1F4-F375-12BCB9A217AD}"/>
              </a:ext>
            </a:extLst>
          </p:cNvPr>
          <p:cNvGraphicFramePr/>
          <p:nvPr>
            <p:extLst>
              <p:ext uri="{D42A27DB-BD31-4B8C-83A1-F6EECF244321}">
                <p14:modId xmlns:p14="http://schemas.microsoft.com/office/powerpoint/2010/main" val="3254202170"/>
              </p:ext>
            </p:extLst>
          </p:nvPr>
        </p:nvGraphicFramePr>
        <p:xfrm>
          <a:off x="251520" y="2139702"/>
          <a:ext cx="3814440" cy="2399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8983025"/>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A78D7FAD-4D27-1C7B-8347-0612E0B483E0}"/>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333522D0-0D4C-DA1C-295F-E83450FD7776}"/>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68C47B6A-9E61-3272-E0EB-40A77A102A9F}"/>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2E6B498A-34C2-3FAA-415F-B1FD1389A40D}"/>
              </a:ext>
            </a:extLst>
          </p:cNvPr>
          <p:cNvSpPr txBox="1"/>
          <p:nvPr/>
        </p:nvSpPr>
        <p:spPr>
          <a:xfrm>
            <a:off x="323528" y="411510"/>
            <a:ext cx="8352928" cy="1646605"/>
          </a:xfrm>
          <a:prstGeom prst="rect">
            <a:avLst/>
          </a:prstGeom>
          <a:noFill/>
        </p:spPr>
        <p:txBody>
          <a:bodyPr wrap="square">
            <a:spAutoFit/>
          </a:bodyPr>
          <a:lstStyle/>
          <a:p>
            <a:pPr algn="just"/>
            <a:r>
              <a:rPr lang="pl-PL" sz="2000" b="1" i="1" dirty="0">
                <a:latin typeface="Calibri" panose="020F0502020204030204" pitchFamily="34" charset="0"/>
                <a:cs typeface="Calibri" panose="020F0502020204030204" pitchFamily="34" charset="0"/>
              </a:rPr>
              <a:t>Cele Komitetu Rewitalizacji</a:t>
            </a:r>
          </a:p>
          <a:p>
            <a:pPr algn="just"/>
            <a:endParaRPr lang="pl-PL" sz="900" dirty="0">
              <a:latin typeface="Calibri" panose="020F0502020204030204" pitchFamily="34" charset="0"/>
              <a:cs typeface="Calibri" panose="020F0502020204030204" pitchFamily="34" charset="0"/>
            </a:endParaRPr>
          </a:p>
          <a:p>
            <a:pPr algn="just"/>
            <a:r>
              <a:rPr lang="pl-PL" dirty="0">
                <a:latin typeface="Calibri" panose="020F0502020204030204" pitchFamily="34" charset="0"/>
                <a:cs typeface="Calibri" panose="020F0502020204030204" pitchFamily="34" charset="0"/>
              </a:rPr>
              <a:t>Komitet uprawniony jest do wyrażania opinii oraz podejmowania inicjatyw i rozwiązań w sprawach dotyczących przygotowania, przeprowadzenia i oceny rewitalizacji Miasta Chorzów.</a:t>
            </a:r>
          </a:p>
          <a:p>
            <a:pPr algn="just"/>
            <a:endParaRPr lang="pl-PL" dirty="0">
              <a:latin typeface="Calibri" panose="020F0502020204030204" pitchFamily="34" charset="0"/>
              <a:cs typeface="Calibri" panose="020F0502020204030204" pitchFamily="34" charset="0"/>
            </a:endParaRPr>
          </a:p>
        </p:txBody>
      </p:sp>
      <p:sp>
        <p:nvSpPr>
          <p:cNvPr id="6" name="pole tekstowe 5">
            <a:extLst>
              <a:ext uri="{FF2B5EF4-FFF2-40B4-BE49-F238E27FC236}">
                <a16:creationId xmlns:a16="http://schemas.microsoft.com/office/drawing/2014/main" id="{4DB84D16-D1D8-89A4-EC92-577C604668CB}"/>
              </a:ext>
            </a:extLst>
          </p:cNvPr>
          <p:cNvSpPr txBox="1"/>
          <p:nvPr/>
        </p:nvSpPr>
        <p:spPr>
          <a:xfrm>
            <a:off x="309325" y="2124206"/>
            <a:ext cx="8352928" cy="2157642"/>
          </a:xfrm>
          <a:prstGeom prst="rect">
            <a:avLst/>
          </a:prstGeom>
          <a:noFill/>
        </p:spPr>
        <p:txBody>
          <a:bodyPr wrap="square">
            <a:spAutoFit/>
          </a:bodyPr>
          <a:lstStyle/>
          <a:p>
            <a:r>
              <a:rPr lang="pl-PL" sz="2000" b="1" i="1" dirty="0"/>
              <a:t>Zadania komitetu Rewitalizacji</a:t>
            </a:r>
          </a:p>
          <a:p>
            <a:endParaRPr lang="pl-PL" sz="900" b="1" i="1" dirty="0"/>
          </a:p>
          <a:p>
            <a:pPr marL="285750" indent="-285750">
              <a:lnSpc>
                <a:spcPct val="150000"/>
              </a:lnSpc>
              <a:buFont typeface="Wingdings" panose="05000000000000000000" pitchFamily="2" charset="2"/>
              <a:buChar char="q"/>
            </a:pPr>
            <a:r>
              <a:rPr lang="pl-PL" dirty="0"/>
              <a:t>Opiniowanie dokumentów dotyczących rewitalizacji</a:t>
            </a:r>
          </a:p>
          <a:p>
            <a:pPr marL="285750" indent="-285750">
              <a:lnSpc>
                <a:spcPct val="150000"/>
              </a:lnSpc>
              <a:buFont typeface="Wingdings" panose="05000000000000000000" pitchFamily="2" charset="2"/>
              <a:buChar char="q"/>
            </a:pPr>
            <a:r>
              <a:rPr lang="pl-PL" dirty="0"/>
              <a:t>Podejmowanie inicjatyw i współdziałanie w procesie rewitalizacji</a:t>
            </a:r>
          </a:p>
          <a:p>
            <a:pPr marL="285750" indent="-285750">
              <a:lnSpc>
                <a:spcPct val="150000"/>
              </a:lnSpc>
              <a:buFont typeface="Wingdings" panose="05000000000000000000" pitchFamily="2" charset="2"/>
              <a:buChar char="q"/>
            </a:pPr>
            <a:r>
              <a:rPr lang="pl-PL" dirty="0"/>
              <a:t>Przedkładanie Prezydentowi propozycji działań w zakresie zaspokajania potrzeb</a:t>
            </a:r>
            <a:br>
              <a:rPr lang="pl-PL" dirty="0"/>
            </a:br>
            <a:r>
              <a:rPr lang="pl-PL" dirty="0"/>
              <a:t>i oczekiwań interesariuszy rewitalizacji</a:t>
            </a:r>
          </a:p>
        </p:txBody>
      </p:sp>
      <p:pic>
        <p:nvPicPr>
          <p:cNvPr id="2" name="Obraz 1">
            <a:extLst>
              <a:ext uri="{FF2B5EF4-FFF2-40B4-BE49-F238E27FC236}">
                <a16:creationId xmlns:a16="http://schemas.microsoft.com/office/drawing/2014/main" id="{1E5A9F12-E0BB-F5D5-5055-10AB0EE55975}"/>
              </a:ext>
            </a:extLst>
          </p:cNvPr>
          <p:cNvPicPr>
            <a:picLocks noChangeAspect="1"/>
          </p:cNvPicPr>
          <p:nvPr/>
        </p:nvPicPr>
        <p:blipFill>
          <a:blip r:embed="rId3"/>
          <a:stretch>
            <a:fillRect/>
          </a:stretch>
        </p:blipFill>
        <p:spPr>
          <a:xfrm>
            <a:off x="4041257" y="1595284"/>
            <a:ext cx="917470" cy="925662"/>
          </a:xfrm>
          <a:prstGeom prst="rect">
            <a:avLst/>
          </a:prstGeom>
        </p:spPr>
      </p:pic>
    </p:spTree>
    <p:extLst>
      <p:ext uri="{BB962C8B-B14F-4D97-AF65-F5344CB8AC3E}">
        <p14:creationId xmlns:p14="http://schemas.microsoft.com/office/powerpoint/2010/main" val="2652328726"/>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179E2AC0-1823-7254-6900-C5AD7EEE1308}"/>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73163C0B-577C-7FEE-6AC7-B13C74208F6E}"/>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1F54AA0B-F891-AFB6-4246-F0AE3875FC6F}"/>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3" name="Symbol zastępczy zawartości 4">
            <a:extLst>
              <a:ext uri="{FF2B5EF4-FFF2-40B4-BE49-F238E27FC236}">
                <a16:creationId xmlns:a16="http://schemas.microsoft.com/office/drawing/2014/main" id="{0A5A348F-8D05-B98F-C9A3-5D4EAA5A7440}"/>
              </a:ext>
            </a:extLst>
          </p:cNvPr>
          <p:cNvGraphicFramePr>
            <a:graphicFrameLocks/>
          </p:cNvGraphicFramePr>
          <p:nvPr>
            <p:extLst>
              <p:ext uri="{D42A27DB-BD31-4B8C-83A1-F6EECF244321}">
                <p14:modId xmlns:p14="http://schemas.microsoft.com/office/powerpoint/2010/main" val="75755687"/>
              </p:ext>
            </p:extLst>
          </p:nvPr>
        </p:nvGraphicFramePr>
        <p:xfrm>
          <a:off x="1453380" y="411510"/>
          <a:ext cx="6237239" cy="3916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1779663"/>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D1E84389-68FE-8D55-570E-12D987E8FB62}"/>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323BE362-38DC-DC4F-ED7D-DBC0C0958994}"/>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FF63FDB8-25BA-6F9F-9428-29D55A532EEA}"/>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9ABA14D0-DAF1-DDFD-C0A6-D177C8B6F81B}"/>
              </a:ext>
            </a:extLst>
          </p:cNvPr>
          <p:cNvSpPr txBox="1"/>
          <p:nvPr/>
        </p:nvSpPr>
        <p:spPr>
          <a:xfrm>
            <a:off x="179512" y="195486"/>
            <a:ext cx="8568952" cy="5586145"/>
          </a:xfrm>
          <a:prstGeom prst="rect">
            <a:avLst/>
          </a:prstGeom>
          <a:noFill/>
        </p:spPr>
        <p:txBody>
          <a:bodyPr wrap="square" rtlCol="0">
            <a:spAutoFit/>
          </a:bodyPr>
          <a:lstStyle/>
          <a:p>
            <a:pPr algn="just"/>
            <a:r>
              <a:rPr lang="pl-PL" sz="2000" b="1" i="1" dirty="0"/>
              <a:t>Organizacja naboru</a:t>
            </a:r>
          </a:p>
          <a:p>
            <a:pPr algn="just"/>
            <a:endParaRPr lang="pl-PL" sz="900" b="1" i="1" dirty="0"/>
          </a:p>
          <a:p>
            <a:pPr marL="285750" lvl="0" indent="-285750">
              <a:buFont typeface="Wingdings" panose="05000000000000000000" pitchFamily="2" charset="2"/>
              <a:buChar char="q"/>
            </a:pPr>
            <a:r>
              <a:rPr lang="pl-PL" dirty="0"/>
              <a:t>Prezydent Miasta ogłasza nabór w trybie otwartym</a:t>
            </a:r>
          </a:p>
          <a:p>
            <a:pPr marL="285750" lvl="0" indent="-285750">
              <a:buFont typeface="Wingdings" panose="05000000000000000000" pitchFamily="2" charset="2"/>
              <a:buChar char="q"/>
            </a:pPr>
            <a:r>
              <a:rPr lang="pl-PL" dirty="0"/>
              <a:t>Zgłoszenie chęci przystąpienia do Komitetu następuje na podstawie złożenia formularza zgłoszeniowego, którego wzór ustali Prezydent Miasta w drodze Zarządzenia</a:t>
            </a:r>
          </a:p>
          <a:p>
            <a:pPr marL="285750" lvl="0" indent="-285750">
              <a:buFont typeface="Wingdings" panose="05000000000000000000" pitchFamily="2" charset="2"/>
              <a:buChar char="q"/>
            </a:pPr>
            <a:r>
              <a:rPr lang="pl-PL" dirty="0"/>
              <a:t>Kandydat na Członka Komitetu może złożyć tylko jeden formularz zgłoszeniowy i tylko jako przedstawiciel jednego sektora</a:t>
            </a:r>
          </a:p>
          <a:p>
            <a:pPr lvl="0"/>
            <a:endParaRPr lang="pl-PL" sz="900" dirty="0"/>
          </a:p>
          <a:p>
            <a:pPr lvl="0"/>
            <a:r>
              <a:rPr lang="pl-PL" b="1" dirty="0"/>
              <a:t>Ogłoszenie o naborze zawiera:</a:t>
            </a:r>
          </a:p>
          <a:p>
            <a:pPr marL="285750" lvl="0" indent="-285750">
              <a:buFont typeface="Wingdings" panose="05000000000000000000" pitchFamily="2" charset="2"/>
              <a:buChar char="q"/>
            </a:pPr>
            <a:r>
              <a:rPr lang="pl-PL" dirty="0"/>
              <a:t>informację o naborze na Członków Komitetu</a:t>
            </a:r>
          </a:p>
          <a:p>
            <a:pPr marL="285750" lvl="0" indent="-285750">
              <a:buFont typeface="Wingdings" panose="05000000000000000000" pitchFamily="2" charset="2"/>
              <a:buChar char="q"/>
            </a:pPr>
            <a:r>
              <a:rPr lang="pl-PL" dirty="0"/>
              <a:t>informację na temat terminu, sposobu i miejsca składania formularza zgłoszeniowego kandydata na członka Komitetu oraz wykazu dokumentów, które należy dołączyć do formularza</a:t>
            </a:r>
          </a:p>
          <a:p>
            <a:pPr marL="285750" lvl="0" indent="-285750">
              <a:buFont typeface="Wingdings" panose="05000000000000000000" pitchFamily="2" charset="2"/>
              <a:buChar char="q"/>
            </a:pPr>
            <a:r>
              <a:rPr lang="pl-PL" dirty="0"/>
              <a:t>wzór formularza zgłoszeniowego</a:t>
            </a:r>
          </a:p>
          <a:p>
            <a:pPr lvl="0"/>
            <a:endParaRPr lang="pl-PL" sz="900" dirty="0"/>
          </a:p>
          <a:p>
            <a:pPr lvl="0"/>
            <a:r>
              <a:rPr lang="pl-PL" b="1" dirty="0"/>
              <a:t>Termin </a:t>
            </a:r>
            <a:r>
              <a:rPr lang="pl-PL" dirty="0"/>
              <a:t>na złożenie formularza zgłoszeniowego to </a:t>
            </a:r>
            <a:r>
              <a:rPr lang="pl-PL" b="1" dirty="0"/>
              <a:t>14 dni </a:t>
            </a:r>
            <a:r>
              <a:rPr lang="pl-PL" dirty="0"/>
              <a:t>od opublikowania ogłoszenia</a:t>
            </a:r>
          </a:p>
          <a:p>
            <a:pPr algn="just"/>
            <a:endParaRPr lang="pl-PL" sz="2000" b="1" i="1" dirty="0"/>
          </a:p>
          <a:p>
            <a:pPr algn="just"/>
            <a:endParaRPr lang="pl-PL" sz="900" dirty="0"/>
          </a:p>
          <a:p>
            <a:pPr algn="just"/>
            <a:endParaRPr lang="pl-PL" dirty="0"/>
          </a:p>
          <a:p>
            <a:pPr algn="just"/>
            <a:endParaRPr lang="pl-PL" dirty="0"/>
          </a:p>
          <a:p>
            <a:pPr algn="just"/>
            <a:endParaRPr lang="pl-PL" sz="2000" dirty="0"/>
          </a:p>
        </p:txBody>
      </p:sp>
    </p:spTree>
    <p:extLst>
      <p:ext uri="{BB962C8B-B14F-4D97-AF65-F5344CB8AC3E}">
        <p14:creationId xmlns:p14="http://schemas.microsoft.com/office/powerpoint/2010/main" val="3889478720"/>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6D96E64E-CCFF-4FD2-CF6F-AA61A35FB33D}"/>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2FD5328C-37FA-EECC-F0C1-B91349DD252C}"/>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31BD25FD-D8E1-45B5-6D9D-1F22F9095679}"/>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2115F2AC-F134-5081-5D21-F2700038B6A4}"/>
              </a:ext>
            </a:extLst>
          </p:cNvPr>
          <p:cNvSpPr txBox="1"/>
          <p:nvPr/>
        </p:nvSpPr>
        <p:spPr>
          <a:xfrm>
            <a:off x="251520" y="144219"/>
            <a:ext cx="8568952" cy="5001369"/>
          </a:xfrm>
          <a:prstGeom prst="rect">
            <a:avLst/>
          </a:prstGeom>
          <a:noFill/>
        </p:spPr>
        <p:txBody>
          <a:bodyPr wrap="square" rtlCol="0">
            <a:spAutoFit/>
          </a:bodyPr>
          <a:lstStyle/>
          <a:p>
            <a:pPr algn="just"/>
            <a:r>
              <a:rPr lang="pl-PL" sz="2000" b="1" i="1" dirty="0"/>
              <a:t>Kto może zostać członkiem Komitetu Rewitalizacji ?</a:t>
            </a:r>
          </a:p>
          <a:p>
            <a:pPr algn="just"/>
            <a:endParaRPr lang="pl-PL" sz="900" dirty="0"/>
          </a:p>
          <a:p>
            <a:pPr algn="just"/>
            <a:r>
              <a:rPr lang="pl-PL" dirty="0"/>
              <a:t>Interesariusze rewitalizacji, reprezentujący sektor:</a:t>
            </a:r>
          </a:p>
          <a:p>
            <a:pPr marL="285750" indent="-285750" algn="just">
              <a:buFont typeface="Wingdings" panose="05000000000000000000" pitchFamily="2" charset="2"/>
              <a:buChar char="q"/>
            </a:pPr>
            <a:r>
              <a:rPr lang="pl-PL" dirty="0"/>
              <a:t>społeczny, obejmujący między innymi przedstawicieli mieszkańców obszaru rewitalizacji, mieszkańców miasta Chorzów, użytkowników wieczystych nieruchomości i podmiotów zarządzających nieruchomościami znajdującymi się na tym obszarze, w tym spółdzielni mieszkaniowych, wspólnot mieszkaniowych, społecznych inicjatyw mieszkaniowych, towarzystw budownictwa społecznego</a:t>
            </a:r>
          </a:p>
          <a:p>
            <a:pPr marL="285750" indent="-285750" algn="just">
              <a:buFont typeface="Wingdings" panose="05000000000000000000" pitchFamily="2" charset="2"/>
              <a:buChar char="q"/>
            </a:pPr>
            <a:r>
              <a:rPr lang="pl-PL" dirty="0"/>
              <a:t>gospodarczy, obejmujący między innymi przedstawicieli przedsiębiorców działających lub zamierzających prowadzić działalność na terenie miasta Chorzów, właścicieli terenów inwestycyjnych na obszarze rewitalizacji oraz właścicieli zakładów pracy zatrudniających osoby z obszaru rewitalizacji</a:t>
            </a:r>
          </a:p>
          <a:p>
            <a:pPr marL="285750" indent="-285750" algn="just">
              <a:buFont typeface="Wingdings" panose="05000000000000000000" pitchFamily="2" charset="2"/>
              <a:buChar char="q"/>
            </a:pPr>
            <a:r>
              <a:rPr lang="pl-PL" dirty="0"/>
              <a:t>publiczny, obejmujący między innymi przedstawicieli podmiotów publicznych działających na terenie Miasta Chorzów, w szczególności Rady Miasta Chorzów, Urzędu Miasta Chorzów, miejskich jednostek organizacyjnych i spółek miejskich</a:t>
            </a:r>
          </a:p>
          <a:p>
            <a:pPr algn="just"/>
            <a:endParaRPr lang="pl-PL" dirty="0"/>
          </a:p>
          <a:p>
            <a:pPr algn="just"/>
            <a:endParaRPr lang="pl-PL" dirty="0"/>
          </a:p>
          <a:p>
            <a:pPr algn="just"/>
            <a:endParaRPr lang="pl-PL" sz="2000" dirty="0"/>
          </a:p>
        </p:txBody>
      </p:sp>
    </p:spTree>
    <p:extLst>
      <p:ext uri="{BB962C8B-B14F-4D97-AF65-F5344CB8AC3E}">
        <p14:creationId xmlns:p14="http://schemas.microsoft.com/office/powerpoint/2010/main" val="772380429"/>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a:stretch>
        </a:blipFill>
        <a:effectLst/>
      </p:bgPr>
    </p:bg>
    <p:spTree>
      <p:nvGrpSpPr>
        <p:cNvPr id="1" name="">
          <a:extLst>
            <a:ext uri="{FF2B5EF4-FFF2-40B4-BE49-F238E27FC236}">
              <a16:creationId xmlns:a16="http://schemas.microsoft.com/office/drawing/2014/main" id="{64AA890E-7B74-D7C0-4F2E-B9E4D71D3ABD}"/>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53EB69A4-FE99-FED1-DA42-478BE21128A5}"/>
              </a:ext>
            </a:extLst>
          </p:cNvPr>
          <p:cNvSpPr/>
          <p:nvPr/>
        </p:nvSpPr>
        <p:spPr>
          <a:xfrm>
            <a:off x="0" y="0"/>
            <a:ext cx="2555776" cy="1234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D0CF0F35-F646-4F60-3101-34B3A6B3A813}"/>
              </a:ext>
            </a:extLst>
          </p:cNvPr>
          <p:cNvSpPr/>
          <p:nvPr/>
        </p:nvSpPr>
        <p:spPr>
          <a:xfrm>
            <a:off x="2555776" y="0"/>
            <a:ext cx="6588224" cy="1234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8BAAE05F-13B7-A4ED-32B5-2121745A0E2C}"/>
              </a:ext>
            </a:extLst>
          </p:cNvPr>
          <p:cNvSpPr txBox="1"/>
          <p:nvPr/>
        </p:nvSpPr>
        <p:spPr>
          <a:xfrm>
            <a:off x="251520" y="144219"/>
            <a:ext cx="8568952" cy="3985706"/>
          </a:xfrm>
          <a:prstGeom prst="rect">
            <a:avLst/>
          </a:prstGeom>
          <a:noFill/>
        </p:spPr>
        <p:txBody>
          <a:bodyPr wrap="square" rtlCol="0">
            <a:spAutoFit/>
          </a:bodyPr>
          <a:lstStyle/>
          <a:p>
            <a:pPr algn="just"/>
            <a:r>
              <a:rPr lang="pl-PL" sz="2000" b="1" i="1" dirty="0"/>
              <a:t>Kto może zostać członkiem Komitetu Rewitalizacji ?</a:t>
            </a:r>
          </a:p>
          <a:p>
            <a:pPr algn="just"/>
            <a:endParaRPr lang="pl-PL" sz="2000" b="1" i="1" dirty="0"/>
          </a:p>
          <a:p>
            <a:pPr algn="just"/>
            <a:endParaRPr lang="pl-PL" sz="2000" b="1" i="1" dirty="0"/>
          </a:p>
          <a:p>
            <a:pPr algn="just"/>
            <a:endParaRPr lang="pl-PL" sz="2000" b="1" i="1" dirty="0"/>
          </a:p>
          <a:p>
            <a:pPr algn="just"/>
            <a:endParaRPr lang="pl-PL" sz="900" dirty="0"/>
          </a:p>
          <a:p>
            <a:pPr lvl="0"/>
            <a:r>
              <a:rPr lang="pl-PL" dirty="0"/>
              <a:t>Komitet liczy </a:t>
            </a:r>
            <a:r>
              <a:rPr lang="pl-PL" b="1" dirty="0"/>
              <a:t>nie mniej niż 7</a:t>
            </a:r>
            <a:r>
              <a:rPr lang="pl-PL" dirty="0"/>
              <a:t> </a:t>
            </a:r>
            <a:r>
              <a:rPr lang="pl-PL" b="1" dirty="0"/>
              <a:t>i nie więcej niż 15</a:t>
            </a:r>
            <a:r>
              <a:rPr lang="pl-PL" dirty="0"/>
              <a:t> członków, w tym:</a:t>
            </a:r>
          </a:p>
          <a:p>
            <a:pPr lvl="0"/>
            <a:endParaRPr lang="pl-PL" sz="900" dirty="0"/>
          </a:p>
          <a:p>
            <a:pPr marL="742950" lvl="1" indent="-285750">
              <a:buFont typeface="Wingdings" panose="05000000000000000000" pitchFamily="2" charset="2"/>
              <a:buChar char="q"/>
            </a:pPr>
            <a:r>
              <a:rPr lang="pl-PL" dirty="0"/>
              <a:t>co najmniej 3 przedstawicieli sektora społecznego;</a:t>
            </a:r>
          </a:p>
          <a:p>
            <a:pPr marL="742950" lvl="1" indent="-285750">
              <a:buFont typeface="Wingdings" panose="05000000000000000000" pitchFamily="2" charset="2"/>
              <a:buChar char="q"/>
            </a:pPr>
            <a:r>
              <a:rPr lang="pl-PL" dirty="0"/>
              <a:t>co najmniej 2 przedstawicieli sektora gospodarczego;</a:t>
            </a:r>
          </a:p>
          <a:p>
            <a:pPr marL="742950" lvl="1" indent="-285750">
              <a:buFont typeface="Wingdings" panose="05000000000000000000" pitchFamily="2" charset="2"/>
              <a:buChar char="q"/>
            </a:pPr>
            <a:r>
              <a:rPr lang="pl-PL" dirty="0"/>
              <a:t>co najmniej 2 przedstawicieli sektora publicznego.</a:t>
            </a:r>
          </a:p>
          <a:p>
            <a:pPr lvl="0"/>
            <a:endParaRPr lang="pl-PL" sz="900" dirty="0"/>
          </a:p>
          <a:p>
            <a:pPr lvl="0"/>
            <a:r>
              <a:rPr lang="pl-PL" dirty="0"/>
              <a:t>Liczba członków Komitetu zawsze jest nieparzysta.</a:t>
            </a:r>
          </a:p>
          <a:p>
            <a:pPr algn="just"/>
            <a:endParaRPr lang="pl-PL" dirty="0"/>
          </a:p>
          <a:p>
            <a:pPr algn="just"/>
            <a:endParaRPr lang="pl-PL" dirty="0"/>
          </a:p>
          <a:p>
            <a:pPr algn="just"/>
            <a:endParaRPr lang="pl-PL" sz="2000" dirty="0"/>
          </a:p>
        </p:txBody>
      </p:sp>
    </p:spTree>
    <p:extLst>
      <p:ext uri="{BB962C8B-B14F-4D97-AF65-F5344CB8AC3E}">
        <p14:creationId xmlns:p14="http://schemas.microsoft.com/office/powerpoint/2010/main" val="347350098"/>
      </p:ext>
    </p:ext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5541</TotalTime>
  <Words>857</Words>
  <Application>Microsoft Office PowerPoint</Application>
  <PresentationFormat>Pokaz na ekranie (16:9)</PresentationFormat>
  <Paragraphs>134</Paragraphs>
  <Slides>13</Slides>
  <Notes>1</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13</vt:i4>
      </vt:variant>
    </vt:vector>
  </HeadingPairs>
  <TitlesOfParts>
    <vt:vector size="17" baseType="lpstr">
      <vt:lpstr>Arial</vt:lpstr>
      <vt:lpstr>Calibri</vt:lpstr>
      <vt:lpstr>Wingdings</vt:lpstr>
      <vt:lpstr>Motyw pakietu Office</vt:lpstr>
      <vt:lpstr>GPR Miasta Chorzów do 2030</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hatko_d</dc:creator>
  <cp:lastModifiedBy>Agnieszka Krzesińska</cp:lastModifiedBy>
  <cp:revision>275</cp:revision>
  <cp:lastPrinted>2026-03-27T08:16:26Z</cp:lastPrinted>
  <dcterms:created xsi:type="dcterms:W3CDTF">2021-12-13T09:31:08Z</dcterms:created>
  <dcterms:modified xsi:type="dcterms:W3CDTF">2026-07-31T09:28:25Z</dcterms:modified>
</cp:coreProperties>
</file>